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7" r:id="rId15"/>
    <p:sldId id="278" r:id="rId16"/>
    <p:sldId id="267" r:id="rId17"/>
    <p:sldId id="279" r:id="rId18"/>
    <p:sldId id="280" r:id="rId19"/>
    <p:sldId id="281" r:id="rId20"/>
    <p:sldId id="271" r:id="rId21"/>
    <p:sldId id="282" r:id="rId22"/>
    <p:sldId id="273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74" r:id="rId32"/>
    <p:sldId id="275" r:id="rId33"/>
    <p:sldId id="276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1" r:id="rId44"/>
    <p:sldId id="299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C3D1B-A68F-4FEA-9E7D-9CBC7B327717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B0765-61C2-410A-AD20-74A63302DD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B0765-61C2-410A-AD20-74A63302DDE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02C0-321B-420E-A624-C3D02FB2E858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648F-DE49-4509-9470-94F102941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02C0-321B-420E-A624-C3D02FB2E858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648F-DE49-4509-9470-94F102941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02C0-321B-420E-A624-C3D02FB2E858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648F-DE49-4509-9470-94F102941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02C0-321B-420E-A624-C3D02FB2E858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648F-DE49-4509-9470-94F102941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02C0-321B-420E-A624-C3D02FB2E858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648F-DE49-4509-9470-94F102941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02C0-321B-420E-A624-C3D02FB2E858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648F-DE49-4509-9470-94F102941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02C0-321B-420E-A624-C3D02FB2E858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648F-DE49-4509-9470-94F102941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02C0-321B-420E-A624-C3D02FB2E858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648F-DE49-4509-9470-94F102941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02C0-321B-420E-A624-C3D02FB2E858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648F-DE49-4509-9470-94F102941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02C0-321B-420E-A624-C3D02FB2E858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648F-DE49-4509-9470-94F102941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02C0-321B-420E-A624-C3D02FB2E858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648F-DE49-4509-9470-94F102941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502C0-321B-420E-A624-C3D02FB2E858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648F-DE49-4509-9470-94F102941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8610600" cy="1470025"/>
          </a:xfrm>
        </p:spPr>
        <p:txBody>
          <a:bodyPr>
            <a:no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Treatment of Blood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Cholesterol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to Reduce Atherosclerotic Cardiovascular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Risk in Adults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33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2013 ACC/AHA Guideline 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11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High Intensity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Statins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Moderate Intensity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Statins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Low Intensity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Statins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Atorvastatin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40-80 mg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Atorvastatin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10-20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Provastatin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10-20mg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Rosuvastatin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20-40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Rosuvastatin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5-10 mg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Lovastatin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 mg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Simvastatin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20-40 mg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Provastatin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40-80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Lovastatin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40 mg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Major Recommendation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Therapy for ASCVD Prevention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tit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582869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Patients with clinical ASCVDs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Secondary Prevention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882" y="1752600"/>
            <a:ext cx="9046118" cy="3651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patients &lt;75yr old with ASCVDs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intensity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should be initiated. or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should be increased to high intensity.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 A Evidence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 1 recommendation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high intensity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 is contraindicated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associated adverse events are present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Moderate intensity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 should be considered.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 A Evidence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 1 Recommendation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Individuals &gt; 75y with clinical ASCVDs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Moderate intensity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should be considered.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 should be individualized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ASCVD reduction benefit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Potential adverse effects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Drug to drug interactions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Reasonable to continue if they are tolerating (high intensity)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 B Evidence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Class 2A Recommendation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LDL-C ≥ 190mg/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(Primary Prevention)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104" y="1905000"/>
            <a:ext cx="9038613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Adults ≥21 Y with primary elevation of LDL ≥190mg/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1054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Life time risk of ASCVD due to exposure markedly elevated LDL-C.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Should receive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therapy for substantial reduction in LDL-C.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Intensity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 is recommended</a:t>
            </a:r>
          </a:p>
          <a:p>
            <a:pPr marL="742950" lvl="2" indent="-34290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(To Achieve at least 50% reduction in LDL-C)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Moderate Intensity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 if high intensity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not tolerated/adverse events are present.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 B Evidence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 1 Recommendation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95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Maximal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 might not be adequate to lowering LDL-C to reduce ASCVD events.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Often Non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Cholesterol lowering agents are needed to lower LDL-C.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 screening necessary to identify other family members.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Secondary causes may contribute severe elevations of LDL≥190mg/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TG≥500mg/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be evaluated and treated properly.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380998"/>
          <a:ext cx="8839200" cy="6172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</a:tblGrid>
              <a:tr h="54142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Secondary Causes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↑ LDL-Cholesterol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↑ Triglycerides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4083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Diet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Saturated/Trans fat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Weight gain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Refined Carbohydrates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Alcohol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intake</a:t>
                      </a:r>
                    </a:p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Weight gain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455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Drugs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Glucocorticoids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Glucocorticoids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Oral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Oestrogens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769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Diseases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Bile duct obstruction</a:t>
                      </a:r>
                    </a:p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Nephrotic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syndrome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Chronic Renal Failure</a:t>
                      </a:r>
                    </a:p>
                    <a:p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Nephrotic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syndrome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769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Disorders/Altered state of metabolism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Hypothyroidism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Obesity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Hypothyroidism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Obesity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Diabetes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verview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81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RCTs indicated a constant reduction of ASCVD by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statins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1ry &amp; 2ry prevention.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 event reduction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statins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NYHA class II to IV Heart Failure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Haemodialysis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trials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designed to evaluate the effect of titrated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achieve specific LDL-C/Non HDL-C levels.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Expert panel found evidence that use of additional therapy to lower Non HDL-C once LDL target was achieved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did not further reduce ASCVD outcomes.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Extensive RCT evidence that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appropriate intensity of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therapy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should be used to reduce the ASCVD in those most likely to benefit.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6002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Diabetic patients aged 40-75yrs without ASCVD with LDL-C 70-189mg/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(Primary Prevention)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2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8229600" cy="3200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Diabetic patients aged 40-75yrs without ASCVD with LDL-C 70-189mg/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029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Moderate intensity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 is recommended.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 A Evidence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 1 recommendation.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intensity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 is recommended for individuals with DM with ≥ 7.5% estimated ASCVD risk.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 B Evidence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Class 2A recommendation.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patients &lt;40y &amp; &gt;75y with DM,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 should be individualized  (Expert Opinion)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6764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Patients with LDL 70-189mg/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without clinical ASCVD/Diabetes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(Primary Prevention)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3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80010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Patients aged 40-75y with LDL 70-189 mg/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without clinical ASCVD/Diabetes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Depends on estimated 10 year ASCVD risk.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ASCVD risk reduction benefit from Moderate / High intensity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 in individuals with ≥7.5% of ASCVD risk.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ASCVD risk reduction clearly outweighs the potential adverse effects.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 A Evidence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 I Recommendation.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Moderate Intensity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 is recommended in individuals with 5-7.5% of ASCVD risk.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data on primary prevention available for Individuals aged 21 – 39 years.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Few data on primary prevention were available for individuals &gt;75 years.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Global risk assessment for primary prevention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Pooled cohort equation is used to estimate the 10 y ASCVD risk in both men/women and black/white.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Accurately identify higher risk group for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therapy should be patient centered in primary prevention.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(ASCVD risk reduction benefit, adverse effects, drug-drug interaction and patient preferences should be considered.)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Patients &gt;70 yr without other risk factors will receive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on the basis of age alone.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ASCVD occur &gt; 70 yr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Giving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individual &gt; 70 y – Greatest  potential for risk reduction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Pooled cohort equations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Developed by risk assessment workgroup.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Predicts 10  year ASCVD risk defined as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occurrence of non fatal/fatal Myocardial infarction/stroke respectively.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equation used to predict ASCVD risk in individuals with/without diabetes with LDL 70-189mg/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most of us are smart phone users!!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Mobile applications of pooled cohort equations are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available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Android/IOS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Untitle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3189" y="2819400"/>
            <a:ext cx="3616124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15-03-21-15-29-2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462" y="304800"/>
            <a:ext cx="3386138" cy="6019800"/>
          </a:xfrm>
        </p:spPr>
      </p:pic>
      <p:pic>
        <p:nvPicPr>
          <p:cNvPr id="5" name="Picture 4" descr="Screenshot_2015-03-21-15-29-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04800"/>
            <a:ext cx="3400425" cy="604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Adults with LDL&lt;190 mg/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who are not otherwise identified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benefit group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a quantitative risk assessment, a risk based treatment decision is uncertain.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Initiation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 should depends on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Clinicians’ knowledge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Experience and skills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Patient preferences</a:t>
            </a:r>
          </a:p>
          <a:p>
            <a:pPr lvl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Other risk factors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Other Risk factors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Primary LDL-C &gt;160mg/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evidences of genetic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hyperlipidaemias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FHx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Premature ASCVD with onset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Less than 55y in 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degree male relative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Less than 65y in 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degree female relative.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sensitivity CRP ≥ 2 mg/L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Coronary artery calcium score ≥ 300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Agaston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units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Ankle brachial index&lt;0.9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Elevated life time risk for ASCVD.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Finding support that use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191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Prevent both non fatal and fatal ASCVD events.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Reduce burden of disability from non fatal stroke (W&gt;M) and non fatal CHD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Primary prevention and secondary prevention of ASCVD can positively impact on risk of health care cost.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level of evidence suggest reduction of total mortality in individuals with history of prior ASCVD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IIry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prevention)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Moderate evidence suggest reduction of total mortality in Primary prevention set up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Few trials have been performed with non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cholesterol lowering drugs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era.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Unable to demonstrate significant additional ASCVD event reduction.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Less evidence to the support the use of non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drugs for ASCVD prevention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196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Past Approaches to treatment of blood Cholesterol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Target to treat – Most widely used in last 15 years.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Current clinical data don’t indicate what the target is.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Don’t know the magnitude of additional ASCVD risk reduction with one target lower than the other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Potential adverse effects of multi drug therapy.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Lowest is the best.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Treat the level of ASCVD risk.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Used currently to determine the 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benefit group based on extensive body of RCT evidence.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Lifetime ASCVD risk.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Problematic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Lack  of data on long term follow up, safety and ASCVD risk reduction when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statins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 used &gt;10years and treatment of individuals &lt; 40 years.</a:t>
            </a:r>
          </a:p>
          <a:p>
            <a:pPr lvl="1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New Perspective on LDL-C &amp; Non HDL-C goals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clinicians use targets as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981200"/>
          <a:ext cx="83058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221340"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LDL Cholesterol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Non HDL Cholesterol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3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Secondary Prevention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 mg/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&lt; 100 mg/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1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Primary Prevention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&lt; 100 mg/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&lt; 130 mg/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dL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ASCVD events are reduced using max tolerated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intensity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RCT evidence of titrated drug therapy to specific LDL/Non HDL-C  goals to improve ASCVD outcomes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of LDL-C targets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result in under treatment with evidence based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result in over treatment with non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drugs which have no benefit in ASCVD event reduction.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Safety of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therapy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Selection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dose should be based on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 characteristics.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Level of ASCVD risk.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Potential for adverse effects.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Moderate Intensity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therapy should be used in individuals in whom High-Intensity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therapy would otherwise be recommended when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predisposing them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associated adverse effects are present 	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 B Evidence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 1 Recommendation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Characteristics predisposing individuals to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adverse effects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0386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Multiple or serious Co- morbidities, including impaired renal or hepatic function.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History of previous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intolerance or muscle disorders.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Unexplained ALT elevations &gt;3 times ULN.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Patient characteristics or concomitant use of drugs affecting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metabolism.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&gt;75 years of age.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History of hemorrhagic stroke.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Asian ancestry. 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Levels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Routine measurement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individuals receiving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not recommended.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 A Evidence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3 Recommendation.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Measurement should be reserved for those with muscle symptoms</a:t>
            </a:r>
            <a:r>
              <a:rPr lang="en-US" sz="2800" dirty="0" smtClean="0"/>
              <a:t>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Measurement of a baseline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 be useful in those with increased risk for adverse muscle events.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Personal or family history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intolerance or muscle disease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Clinical presentation likelihood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myopathy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Concomitant drug therapy might increase the likelihood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myopathy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Management of Muscle symptoms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 C Evidence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2B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Recommnendation</a:t>
            </a:r>
            <a:endParaRPr lang="en-US" sz="2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Symptoms: Pain, tenderness, stiffness, cramping, weakness, or fatigue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History of prior or current muscle symptoms to establish a baseline before initiating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therapy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unexplained severe muscle symptoms or fatigue develop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Discontinue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Address the possibility of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Rhabdomyolysis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evaluating CK,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a urinalysis for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myoglobinuria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mild to moderate muscle symptoms develop .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Discontinue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until the symptoms can be evaluated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Exclude other conditions that might increase the risk for muscle symptoms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muscle symptoms resolve ,  give original or a lower dose of the same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establish a causal relationship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a causal relationship exists, discontinue the original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Once muscle symptoms resolve, use a low dose of a different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gradually increase.</a:t>
            </a:r>
            <a:r>
              <a:rPr lang="en-US" sz="2000" dirty="0" smtClean="0"/>
              <a:t>	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Life style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Foundation for ASCVD risk reduction efforts.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Adapted both prior to and in concert with the use of cholesterol lowering agents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Adhering to a healthy diet.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Regular exercise habits.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Avoidance of tobacco products.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Maintenance of  healthy  body weight.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ALT Levels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Baseline measurement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transaminase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(ALT) levels should be performed before initiating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therapy.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recommendation to monitor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transaminase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(ALT) levels.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 difference noted between treatment group and control)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therapy, it is reasonable to measure hepatic function if symptoms suggesting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hepatotoxicity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arise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Unusual fatigue or weakness,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Loss of appetite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Abdominal pain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Dark-colored urine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Yellowing of the skin or sclera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Type 2 Diabetes Mellitus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419601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modestly increase the excess risk of type-2 diabetes in individuals with risk factors for diabetes.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potential for an ASCVD risk reduction benefit outweighs the excess risk of diabetes in all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individuals receiving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should be counseled on healthy lifestyle habits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Individuals receiving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therapy should be evaluated for new-onset diabetes according to the current diabetes screening guidelines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Decreasing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dose may be considered when 2 consecutive values of LDL–C are &lt;40 mg/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recommendation was based on the approach taken in 2 RCTs. 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 C Evidence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2B recommendation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However, no data was identified that suggests an excess of adverse events occurred when LDL–C levels were below this level.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Monitoring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4750" y="0"/>
            <a:ext cx="70286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00400"/>
            <a:ext cx="8229600" cy="2362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benefit groups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4958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Individuals with clinical ASCVD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Individuals with primary elevation of LDL-C ≥190 mg/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Diabetes aged 40-75 yrs with LDL-C 70-189 mg/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without clinical ASCVD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Individuals without clinical ASCVD/diabetes with LDL-C 70 -189 mg/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estimated 10 year ASCVD risk ≥ 7.5%</a:t>
            </a: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benefit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ASCVD risk reduction clearly outweighs the risk of adverse events.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Absolute risk reduction of ASCVD events is proportional to the baseline absolute ASCVD risk.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Extensive and consistent RCT evidences support the benefit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prevention of ASCVD in these 4 groups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Clinical ASCVD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 Coronary syndrome.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Myocardial Infarction &amp; Unstable / Stable angina.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Stroke / Transient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Ischaemic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Attack.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Peripheral Vascular Disease.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Coronary/other arterial revascularization.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the basis of average expected LDL-C response to specific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dose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High Intensity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Lowers LDL-C by ≥50%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Moderate Intensity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Lowers LDL-C by 30% - &lt;50%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Low Intensity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Lowers LDL-C by &lt;30%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Intensity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Evidences suggest that relative reduction in ASCVD risk is related to the degree by which LDL-C is lowered.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is no differentiation between specific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doses used in primary and secondary prevention.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1950</Words>
  <Application>Microsoft Office PowerPoint</Application>
  <PresentationFormat>On-screen Show (4:3)</PresentationFormat>
  <Paragraphs>252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  Treatment of Blood Cholesterol to Reduce Atherosclerotic Cardiovascular Risk in Adults </vt:lpstr>
      <vt:lpstr>Overview</vt:lpstr>
      <vt:lpstr>Slide 3</vt:lpstr>
      <vt:lpstr>Life style </vt:lpstr>
      <vt:lpstr>Major Statin benefit groups</vt:lpstr>
      <vt:lpstr>Major Statin benefit groups</vt:lpstr>
      <vt:lpstr>Clinical ASCVD</vt:lpstr>
      <vt:lpstr>Intensity of Statin Therapy</vt:lpstr>
      <vt:lpstr>Intensity of Statin Therapy</vt:lpstr>
      <vt:lpstr>Intensity of Statin Therapy</vt:lpstr>
      <vt:lpstr>Major Recommendation of Statin  Therapy for ASCVD Prevention</vt:lpstr>
      <vt:lpstr>Slide 12</vt:lpstr>
      <vt:lpstr>1. Patients with clinical ASCVDs (Secondary Prevention)</vt:lpstr>
      <vt:lpstr>Slide 14</vt:lpstr>
      <vt:lpstr>In Individuals &gt; 75y with clinical ASCVDs</vt:lpstr>
      <vt:lpstr>2. LDL-C ≥ 190mg/dL (Primary Prevention)</vt:lpstr>
      <vt:lpstr>Adults ≥21 Y with primary elevation of LDL ≥190mg/dL </vt:lpstr>
      <vt:lpstr>Slide 18</vt:lpstr>
      <vt:lpstr>Slide 19</vt:lpstr>
      <vt:lpstr>3. Diabetic patients aged 40-75yrs without ASCVD with LDL-C 70-189mg/dL (Primary Prevention)</vt:lpstr>
      <vt:lpstr>Diabetic patients aged 40-75yrs without ASCVD with LDL-C 70-189mg/dL</vt:lpstr>
      <vt:lpstr>4. Patients with LDL 70-189mg/dL without clinical ASCVD/Diabetes (Primary Prevention)</vt:lpstr>
      <vt:lpstr>Patients aged 40-75y with LDL 70-189 mg/dL without clinical ASCVD/Diabetes</vt:lpstr>
      <vt:lpstr>Slide 24</vt:lpstr>
      <vt:lpstr>   Global risk assessment for primary prevention</vt:lpstr>
      <vt:lpstr>Pooled cohort equations</vt:lpstr>
      <vt:lpstr>Since most of us are smart phone users!!</vt:lpstr>
      <vt:lpstr>Slide 28</vt:lpstr>
      <vt:lpstr>In Adults with LDL&lt;190 mg/dL who are not otherwise identified in statin benefit group</vt:lpstr>
      <vt:lpstr>Other Risk factors</vt:lpstr>
      <vt:lpstr>Finding support that use of Statins:</vt:lpstr>
      <vt:lpstr>Slide 32</vt:lpstr>
      <vt:lpstr>Past Approaches to treatment of blood Cholesterol</vt:lpstr>
      <vt:lpstr>A New Perspective on LDL-C &amp; Non HDL-C goals </vt:lpstr>
      <vt:lpstr>Slide 35</vt:lpstr>
      <vt:lpstr>Safety of Statin therapy</vt:lpstr>
      <vt:lpstr>Characteristics predisposing individuals to statin adverse effects </vt:lpstr>
      <vt:lpstr>Creatine Kinase Levels</vt:lpstr>
      <vt:lpstr>Management of Muscle symptoms Level C Evidence with Class 2B Recommnendation</vt:lpstr>
      <vt:lpstr>ALT Levels</vt:lpstr>
      <vt:lpstr>Type 2 Diabetes Mellitus</vt:lpstr>
      <vt:lpstr>Slide 42</vt:lpstr>
      <vt:lpstr>Monitoring Statin Therapy</vt:lpstr>
      <vt:lpstr>Slide 44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Blood Cholesterol to Reduce Atherosclerotic Cardiovascular Risk in Adults</dc:title>
  <dc:creator>Sajeev</dc:creator>
  <cp:lastModifiedBy>new account</cp:lastModifiedBy>
  <cp:revision>56</cp:revision>
  <dcterms:created xsi:type="dcterms:W3CDTF">2015-03-20T16:06:49Z</dcterms:created>
  <dcterms:modified xsi:type="dcterms:W3CDTF">2017-11-22T19:12:44Z</dcterms:modified>
</cp:coreProperties>
</file>