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3" r:id="rId2"/>
    <p:sldId id="325" r:id="rId3"/>
    <p:sldId id="326" r:id="rId4"/>
    <p:sldId id="339" r:id="rId5"/>
    <p:sldId id="340" r:id="rId6"/>
    <p:sldId id="341" r:id="rId7"/>
    <p:sldId id="342" r:id="rId8"/>
    <p:sldId id="343" r:id="rId9"/>
    <p:sldId id="346" r:id="rId10"/>
    <p:sldId id="347" r:id="rId11"/>
    <p:sldId id="344" r:id="rId12"/>
    <p:sldId id="348" r:id="rId13"/>
    <p:sldId id="349" r:id="rId14"/>
    <p:sldId id="350" r:id="rId15"/>
    <p:sldId id="351" r:id="rId16"/>
    <p:sldId id="368" r:id="rId17"/>
    <p:sldId id="369" r:id="rId18"/>
    <p:sldId id="370" r:id="rId19"/>
    <p:sldId id="371" r:id="rId20"/>
    <p:sldId id="372" r:id="rId21"/>
    <p:sldId id="353" r:id="rId22"/>
    <p:sldId id="354" r:id="rId23"/>
    <p:sldId id="355" r:id="rId24"/>
    <p:sldId id="356" r:id="rId25"/>
    <p:sldId id="357" r:id="rId26"/>
    <p:sldId id="358" r:id="rId27"/>
    <p:sldId id="359" r:id="rId28"/>
    <p:sldId id="361" r:id="rId29"/>
    <p:sldId id="362" r:id="rId30"/>
    <p:sldId id="363" r:id="rId31"/>
    <p:sldId id="364" r:id="rId32"/>
    <p:sldId id="365" r:id="rId33"/>
    <p:sldId id="367" r:id="rId34"/>
    <p:sldId id="366" r:id="rId35"/>
    <p:sldId id="328" r:id="rId36"/>
    <p:sldId id="329" r:id="rId37"/>
    <p:sldId id="330" r:id="rId38"/>
    <p:sldId id="331" r:id="rId39"/>
    <p:sldId id="332" r:id="rId40"/>
    <p:sldId id="336" r:id="rId41"/>
    <p:sldId id="337" r:id="rId42"/>
    <p:sldId id="338" r:id="rId43"/>
    <p:sldId id="302" r:id="rId44"/>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660"/>
  </p:normalViewPr>
  <p:slideViewPr>
    <p:cSldViewPr>
      <p:cViewPr varScale="1">
        <p:scale>
          <a:sx n="89" d="100"/>
          <a:sy n="89" d="100"/>
        </p:scale>
        <p:origin x="-96"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C258E088-967C-4CFC-B673-C1B38551318D}" type="datetimeFigureOut">
              <a:rPr lang="en-US" smtClean="0"/>
              <a:pPr/>
              <a:t>12/2/2020</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58B2A071-2ACC-47E4-AA29-C8182E48DD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2A071-2ACC-47E4-AA29-C8182E48DD3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4CD46E-7AAA-41AE-8573-D66384A2458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CD46E-7AAA-41AE-8573-D66384A2458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CD46E-7AAA-41AE-8573-D66384A2458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CD46E-7AAA-41AE-8573-D66384A2458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CD46E-7AAA-41AE-8573-D66384A2458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4CD46E-7AAA-41AE-8573-D66384A2458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4CD46E-7AAA-41AE-8573-D66384A2458C}"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4CD46E-7AAA-41AE-8573-D66384A2458C}"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CD46E-7AAA-41AE-8573-D66384A2458C}"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D46E-7AAA-41AE-8573-D66384A2458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D46E-7AAA-41AE-8573-D66384A2458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875BE-AD21-407D-8856-28F7D37996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CD46E-7AAA-41AE-8573-D66384A2458C}"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875BE-AD21-407D-8856-28F7D37996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info@dfccban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d.gov.l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42852"/>
            <a:ext cx="7772400" cy="1357322"/>
          </a:xfrm>
        </p:spPr>
        <p:txBody>
          <a:bodyPr>
            <a:normAutofit fontScale="90000"/>
          </a:bodyPr>
          <a:lstStyle/>
          <a:p>
            <a:r>
              <a:rPr lang="en-US" dirty="0" smtClean="0">
                <a:solidFill>
                  <a:srgbClr val="FFFF00"/>
                </a:solidFill>
                <a:latin typeface="Times New Roman" pitchFamily="18" charset="0"/>
                <a:cs typeface="Times New Roman" pitchFamily="18" charset="0"/>
              </a:rPr>
              <a:t>R</a:t>
            </a:r>
            <a:r>
              <a:rPr lang="en-US" b="1" dirty="0" smtClean="0">
                <a:solidFill>
                  <a:srgbClr val="FFFF00"/>
                </a:solidFill>
                <a:latin typeface="Times New Roman" pitchFamily="18" charset="0"/>
                <a:cs typeface="Times New Roman" pitchFamily="18" charset="0"/>
              </a:rPr>
              <a:t>eturn of Income – 2019/2020 </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I</a:t>
            </a:r>
            <a:r>
              <a:rPr lang="en-US" b="1" dirty="0" smtClean="0">
                <a:solidFill>
                  <a:srgbClr val="FFFF00"/>
                </a:solidFill>
                <a:latin typeface="Times New Roman" pitchFamily="18" charset="0"/>
                <a:cs typeface="Times New Roman" pitchFamily="18" charset="0"/>
              </a:rPr>
              <a:t>ndividual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1500174"/>
            <a:ext cx="3048000" cy="19844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5076825"/>
            <a:ext cx="2571750" cy="1781175"/>
          </a:xfrm>
          <a:prstGeom prst="rect">
            <a:avLst/>
          </a:prstGeom>
        </p:spPr>
      </p:pic>
      <p:sp>
        <p:nvSpPr>
          <p:cNvPr id="8" name="TextBox 7"/>
          <p:cNvSpPr txBox="1"/>
          <p:nvPr/>
        </p:nvSpPr>
        <p:spPr>
          <a:xfrm>
            <a:off x="0" y="2143116"/>
            <a:ext cx="5786446" cy="1785104"/>
          </a:xfrm>
          <a:prstGeom prst="rect">
            <a:avLst/>
          </a:prstGeom>
          <a:noFill/>
        </p:spPr>
        <p:txBody>
          <a:bodyPr wrap="square" rtlCol="0">
            <a:spAutoFit/>
          </a:bodyPr>
          <a:lstStyle/>
          <a:p>
            <a:r>
              <a:rPr lang="en-US" sz="2800" b="1" dirty="0" err="1" smtClean="0">
                <a:solidFill>
                  <a:srgbClr val="FF0000"/>
                </a:solidFill>
              </a:rPr>
              <a:t>W.M.G.Kumarathunga</a:t>
            </a:r>
            <a:r>
              <a:rPr lang="en-US" sz="2800" b="1" dirty="0" smtClean="0">
                <a:solidFill>
                  <a:srgbClr val="FF0000"/>
                </a:solidFill>
              </a:rPr>
              <a:t> .</a:t>
            </a:r>
          </a:p>
          <a:p>
            <a:r>
              <a:rPr lang="en-US" sz="1200" b="1" dirty="0" smtClean="0">
                <a:solidFill>
                  <a:srgbClr val="FFC000"/>
                </a:solidFill>
              </a:rPr>
              <a:t>                                                                   </a:t>
            </a:r>
            <a:r>
              <a:rPr lang="en-US" sz="1200" b="1" dirty="0" err="1" smtClean="0">
                <a:solidFill>
                  <a:srgbClr val="FFC000"/>
                </a:solidFill>
              </a:rPr>
              <a:t>B.Sc</a:t>
            </a:r>
            <a:r>
              <a:rPr lang="en-US" sz="1200" b="1" dirty="0" smtClean="0">
                <a:solidFill>
                  <a:srgbClr val="FFC000"/>
                </a:solidFill>
              </a:rPr>
              <a:t> (Honors), MA(Economics), MBA ( Taxation)</a:t>
            </a:r>
          </a:p>
          <a:p>
            <a:r>
              <a:rPr lang="en-US" sz="2800" b="1" dirty="0" smtClean="0">
                <a:solidFill>
                  <a:srgbClr val="FF0000"/>
                </a:solidFill>
              </a:rPr>
              <a:t>Senior Deputy Commissioner</a:t>
            </a:r>
            <a:endParaRPr lang="en-US" sz="2800" b="1" dirty="0">
              <a:solidFill>
                <a:srgbClr val="FF0000"/>
              </a:solidFill>
            </a:endParaRPr>
          </a:p>
          <a:p>
            <a:r>
              <a:rPr lang="en-US" sz="2400" b="1" dirty="0" smtClean="0">
                <a:solidFill>
                  <a:srgbClr val="0070C0"/>
                </a:solidFill>
              </a:rPr>
              <a:t> </a:t>
            </a:r>
            <a:endParaRPr lang="en-US" sz="2400" b="1" dirty="0">
              <a:solidFill>
                <a:srgbClr val="0070C0"/>
              </a:solidFill>
            </a:endParaRPr>
          </a:p>
          <a:p>
            <a:endParaRPr lang="en-US" dirty="0">
              <a:solidFill>
                <a:srgbClr val="FFFF00"/>
              </a:solidFill>
            </a:endParaRPr>
          </a:p>
        </p:txBody>
      </p:sp>
      <p:sp>
        <p:nvSpPr>
          <p:cNvPr id="9" name="TextBox 8"/>
          <p:cNvSpPr txBox="1"/>
          <p:nvPr/>
        </p:nvSpPr>
        <p:spPr>
          <a:xfrm>
            <a:off x="3214678" y="4786322"/>
            <a:ext cx="5786446" cy="1785104"/>
          </a:xfrm>
          <a:prstGeom prst="rect">
            <a:avLst/>
          </a:prstGeom>
          <a:noFill/>
        </p:spPr>
        <p:txBody>
          <a:bodyPr wrap="square" rtlCol="0">
            <a:spAutoFit/>
          </a:bodyPr>
          <a:lstStyle/>
          <a:p>
            <a:r>
              <a:rPr lang="en-US" sz="2800" b="1" dirty="0" smtClean="0">
                <a:solidFill>
                  <a:srgbClr val="FF0000"/>
                </a:solidFill>
              </a:rPr>
              <a:t>K.K.I. </a:t>
            </a:r>
            <a:r>
              <a:rPr lang="en-US" sz="2800" b="1" dirty="0" err="1" smtClean="0">
                <a:solidFill>
                  <a:srgbClr val="FF0000"/>
                </a:solidFill>
              </a:rPr>
              <a:t>Eranda</a:t>
            </a:r>
            <a:endParaRPr lang="en-US" sz="2800" b="1" dirty="0" smtClean="0">
              <a:solidFill>
                <a:srgbClr val="FF0000"/>
              </a:solidFill>
            </a:endParaRPr>
          </a:p>
          <a:p>
            <a:r>
              <a:rPr lang="en-US" sz="1200" b="1" dirty="0" smtClean="0">
                <a:solidFill>
                  <a:srgbClr val="FFC000"/>
                </a:solidFill>
              </a:rPr>
              <a:t>                                                 B.A (Honors), MA(Economics), MBA ( Taxation)</a:t>
            </a:r>
          </a:p>
          <a:p>
            <a:r>
              <a:rPr lang="en-US" sz="2800" b="1" dirty="0" smtClean="0">
                <a:solidFill>
                  <a:srgbClr val="FF0000"/>
                </a:solidFill>
              </a:rPr>
              <a:t>Senior Deputy Commissioner</a:t>
            </a:r>
            <a:endParaRPr lang="en-US" sz="2800" b="1" dirty="0">
              <a:solidFill>
                <a:srgbClr val="FF0000"/>
              </a:solidFill>
            </a:endParaRPr>
          </a:p>
          <a:p>
            <a:r>
              <a:rPr lang="en-US" sz="2400" b="1" dirty="0" smtClean="0">
                <a:solidFill>
                  <a:srgbClr val="0070C0"/>
                </a:solidFill>
              </a:rPr>
              <a:t> </a:t>
            </a:r>
            <a:endParaRPr lang="en-US" sz="2400" b="1" dirty="0">
              <a:solidFill>
                <a:srgbClr val="0070C0"/>
              </a:solidFill>
            </a:endParaRPr>
          </a:p>
          <a:p>
            <a:endParaRPr lang="en-US" dirty="0">
              <a:solidFill>
                <a:srgbClr val="FFFF00"/>
              </a:solidFill>
            </a:endParaRPr>
          </a:p>
        </p:txBody>
      </p:sp>
      <p:sp>
        <p:nvSpPr>
          <p:cNvPr id="10" name="TextBox 9"/>
          <p:cNvSpPr txBox="1"/>
          <p:nvPr/>
        </p:nvSpPr>
        <p:spPr>
          <a:xfrm>
            <a:off x="3714744" y="3643314"/>
            <a:ext cx="1000132" cy="923330"/>
          </a:xfrm>
          <a:prstGeom prst="rect">
            <a:avLst/>
          </a:prstGeom>
          <a:noFill/>
        </p:spPr>
        <p:txBody>
          <a:bodyPr wrap="square" rtlCol="0">
            <a:spAutoFit/>
          </a:bodyPr>
          <a:lstStyle/>
          <a:p>
            <a:r>
              <a:rPr lang="en-US" sz="5400" dirty="0" smtClean="0">
                <a:solidFill>
                  <a:srgbClr val="FFFF00"/>
                </a:solidFill>
              </a:rPr>
              <a:t>&amp;</a:t>
            </a:r>
            <a:endParaRPr lang="en-US" sz="5400" dirty="0">
              <a:solidFill>
                <a:srgbClr val="FFFF00"/>
              </a:solidFill>
            </a:endParaRPr>
          </a:p>
        </p:txBody>
      </p:sp>
    </p:spTree>
    <p:extLst>
      <p:ext uri="{BB962C8B-B14F-4D97-AF65-F5344CB8AC3E}">
        <p14:creationId xmlns:p14="http://schemas.microsoft.com/office/powerpoint/2010/main" xmlns="" val="229168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smtClean="0">
                <a:solidFill>
                  <a:srgbClr val="FFFF00"/>
                </a:solidFill>
              </a:rPr>
              <a:t>Exemptions for an Individuals</a:t>
            </a:r>
            <a:endParaRPr lang="en-US" dirty="0">
              <a:solidFill>
                <a:srgbClr val="FFFF00"/>
              </a:solidFill>
            </a:endParaRPr>
          </a:p>
        </p:txBody>
      </p:sp>
      <p:sp>
        <p:nvSpPr>
          <p:cNvPr id="3" name="Content Placeholder 2"/>
          <p:cNvSpPr>
            <a:spLocks noGrp="1"/>
          </p:cNvSpPr>
          <p:nvPr>
            <p:ph idx="1"/>
          </p:nvPr>
        </p:nvSpPr>
        <p:spPr>
          <a:xfrm>
            <a:off x="214282" y="1214422"/>
            <a:ext cx="8929718" cy="5643578"/>
          </a:xfrm>
        </p:spPr>
        <p:txBody>
          <a:bodyPr>
            <a:normAutofit fontScale="92500" lnSpcReduction="20000"/>
          </a:bodyPr>
          <a:lstStyle/>
          <a:p>
            <a:pPr>
              <a:buNone/>
              <a:defRPr/>
            </a:pPr>
            <a:r>
              <a:rPr lang="en-US" sz="2800" dirty="0" smtClean="0">
                <a:solidFill>
                  <a:srgbClr val="FFC000"/>
                </a:solidFill>
                <a:latin typeface="Times New Roman" panose="02020603050405020304" pitchFamily="18" charset="0"/>
              </a:rPr>
              <a:t>2. When effects from 01.01.2020 gains and profits earned or derived by any person from- </a:t>
            </a:r>
          </a:p>
          <a:p>
            <a:pPr>
              <a:buNone/>
              <a:defRPr/>
            </a:pPr>
            <a:endParaRPr lang="en-US" sz="2800" dirty="0" smtClean="0">
              <a:solidFill>
                <a:srgbClr val="00B050"/>
              </a:solidFill>
              <a:latin typeface="Times New Roman" panose="02020603050405020304" pitchFamily="18" charset="0"/>
            </a:endParaRPr>
          </a:p>
          <a:p>
            <a:pPr marL="514350" indent="-514350">
              <a:buFont typeface="+mj-lt"/>
              <a:buAutoNum type="romanLcPeriod"/>
            </a:pPr>
            <a:r>
              <a:rPr lang="en-US" dirty="0" smtClean="0">
                <a:solidFill>
                  <a:srgbClr val="00B050"/>
                </a:solidFill>
                <a:latin typeface="Times New Roman" panose="02020603050405020304" pitchFamily="18" charset="0"/>
              </a:rPr>
              <a:t>providing information technology and enabled services as may be prescribed; </a:t>
            </a:r>
          </a:p>
          <a:p>
            <a:pPr marL="514350" indent="-514350">
              <a:buFont typeface="+mj-lt"/>
              <a:buAutoNum type="romanLcPeriod"/>
            </a:pPr>
            <a:r>
              <a:rPr lang="en-US" dirty="0" smtClean="0">
                <a:solidFill>
                  <a:srgbClr val="00B050"/>
                </a:solidFill>
                <a:latin typeface="Times New Roman" panose="02020603050405020304" pitchFamily="18" charset="0"/>
              </a:rPr>
              <a:t>any service rendered in or outside Sri Lanka to any person to be utilized outside Sri  	Lanka, 	where the payment for such services is received in foreign currency and 	remitted 	through a bank to Sri Lanka; </a:t>
            </a:r>
          </a:p>
          <a:p>
            <a:pPr marL="514350" indent="-514350">
              <a:buFont typeface="+mj-lt"/>
              <a:buAutoNum type="romanLcPeriod"/>
            </a:pPr>
            <a:r>
              <a:rPr lang="en-US" dirty="0" smtClean="0">
                <a:solidFill>
                  <a:srgbClr val="00B050"/>
                </a:solidFill>
                <a:latin typeface="Times New Roman" panose="02020603050405020304" pitchFamily="18" charset="0"/>
              </a:rPr>
              <a:t>any foreign source [other than gains and profits referred to in item (ii)] where such 	gains and profits earned or derived in foreign currency and remitted through a bank to Sri Lanka,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Tax Rates</a:t>
            </a:r>
            <a:endParaRPr lang="en-US" dirty="0">
              <a:solidFill>
                <a:srgbClr val="FFC000"/>
              </a:solidFill>
            </a:endParaRPr>
          </a:p>
        </p:txBody>
      </p:sp>
      <p:graphicFrame>
        <p:nvGraphicFramePr>
          <p:cNvPr id="4" name="Content Placeholder 3"/>
          <p:cNvGraphicFramePr>
            <a:graphicFrameLocks noGrp="1"/>
          </p:cNvGraphicFramePr>
          <p:nvPr>
            <p:ph idx="1"/>
          </p:nvPr>
        </p:nvGraphicFramePr>
        <p:xfrm>
          <a:off x="285720" y="1357298"/>
          <a:ext cx="8643966" cy="4429157"/>
        </p:xfrm>
        <a:graphic>
          <a:graphicData uri="http://schemas.openxmlformats.org/drawingml/2006/table">
            <a:tbl>
              <a:tblPr firstRow="1" bandRow="1">
                <a:tableStyleId>{5C22544A-7EE6-4342-B048-85BDC9FD1C3A}</a:tableStyleId>
              </a:tblPr>
              <a:tblGrid>
                <a:gridCol w="2601871"/>
                <a:gridCol w="1720112"/>
                <a:gridCol w="2544067"/>
                <a:gridCol w="1777916"/>
              </a:tblGrid>
              <a:tr h="495501">
                <a:tc gridSpan="2">
                  <a:txBody>
                    <a:bodyPr/>
                    <a:lstStyle/>
                    <a:p>
                      <a:pPr marL="0" marR="0" algn="ctr">
                        <a:lnSpc>
                          <a:spcPct val="115000"/>
                        </a:lnSpc>
                        <a:spcBef>
                          <a:spcPts val="0"/>
                        </a:spcBef>
                        <a:spcAft>
                          <a:spcPts val="0"/>
                        </a:spcAft>
                      </a:pPr>
                      <a:r>
                        <a:rPr lang="en-US" altLang="en-US" sz="1800" b="1" i="0" cap="none" dirty="0">
                          <a:solidFill>
                            <a:schemeClr val="bg1"/>
                          </a:solidFill>
                          <a:latin typeface="Palatino Linotype" panose="02040502050505030304" pitchFamily="18" charset="0"/>
                        </a:rPr>
                        <a:t>FROM 01.04.2019  TO 31.12.2019</a:t>
                      </a:r>
                      <a:endParaRPr lang="en-US" sz="1800" i="0" dirty="0">
                        <a:solidFill>
                          <a:schemeClr val="bg1"/>
                        </a:solidFill>
                        <a:latin typeface="Palatino Linotype" panose="02040502050505030304" pitchFamily="18" charset="0"/>
                        <a:ea typeface="Calibri"/>
                        <a:cs typeface="Latha"/>
                      </a:endParaRPr>
                    </a:p>
                  </a:txBody>
                  <a:tcPr marL="68580" marR="68580" marT="0" marB="0" anchor="ctr"/>
                </a:tc>
                <a:tc hMerge="1">
                  <a:txBody>
                    <a:bodyPr/>
                    <a:lstStyle/>
                    <a:p>
                      <a:pPr marL="0" marR="0" algn="ctr">
                        <a:lnSpc>
                          <a:spcPct val="115000"/>
                        </a:lnSpc>
                        <a:spcBef>
                          <a:spcPts val="0"/>
                        </a:spcBef>
                        <a:spcAft>
                          <a:spcPts val="0"/>
                        </a:spcAft>
                      </a:pPr>
                      <a:endParaRPr lang="en-US" sz="2400" dirty="0">
                        <a:solidFill>
                          <a:schemeClr val="bg1"/>
                        </a:solidFill>
                        <a:latin typeface="Calibri"/>
                        <a:ea typeface="Calibri"/>
                        <a:cs typeface="Latha"/>
                      </a:endParaRPr>
                    </a:p>
                  </a:txBody>
                  <a:tcPr marL="68580" marR="68580" marT="0" marB="0" anchor="b"/>
                </a:tc>
                <a:tc gridSpan="2">
                  <a:txBody>
                    <a:bodyPr/>
                    <a:lstStyle/>
                    <a:p>
                      <a:pPr marL="0" marR="0" algn="ctr">
                        <a:lnSpc>
                          <a:spcPct val="115000"/>
                        </a:lnSpc>
                        <a:spcBef>
                          <a:spcPts val="0"/>
                        </a:spcBef>
                        <a:spcAft>
                          <a:spcPts val="0"/>
                        </a:spcAft>
                      </a:pPr>
                      <a:r>
                        <a:rPr lang="en-US" altLang="en-US" sz="1800" b="1" i="0" cap="none" dirty="0">
                          <a:solidFill>
                            <a:schemeClr val="bg1"/>
                          </a:solidFill>
                          <a:latin typeface="Palatino Linotype" panose="02040502050505030304" pitchFamily="18" charset="0"/>
                        </a:rPr>
                        <a:t>FROM 01.01.2020</a:t>
                      </a:r>
                      <a:endParaRPr lang="en-US" sz="1800" i="0" dirty="0">
                        <a:solidFill>
                          <a:schemeClr val="bg1"/>
                        </a:solidFill>
                        <a:latin typeface="Palatino Linotype" panose="02040502050505030304" pitchFamily="18" charset="0"/>
                        <a:ea typeface="Calibri"/>
                        <a:cs typeface="Latha"/>
                      </a:endParaRPr>
                    </a:p>
                  </a:txBody>
                  <a:tcPr marL="68580" marR="68580" marT="0" marB="0" anchor="ctr"/>
                </a:tc>
                <a:tc hMerge="1">
                  <a:txBody>
                    <a:bodyPr/>
                    <a:lstStyle/>
                    <a:p>
                      <a:pPr marL="0" marR="0" algn="ctr">
                        <a:lnSpc>
                          <a:spcPct val="115000"/>
                        </a:lnSpc>
                        <a:spcBef>
                          <a:spcPts val="0"/>
                        </a:spcBef>
                        <a:spcAft>
                          <a:spcPts val="0"/>
                        </a:spcAft>
                      </a:pPr>
                      <a:endParaRPr lang="en-US" sz="2400" dirty="0">
                        <a:solidFill>
                          <a:schemeClr val="bg1"/>
                        </a:solidFill>
                        <a:latin typeface="Calibri"/>
                        <a:ea typeface="Calibri"/>
                        <a:cs typeface="Latha"/>
                      </a:endParaRPr>
                    </a:p>
                  </a:txBody>
                  <a:tcPr marL="68580" marR="68580" marT="0" marB="0" anchor="b"/>
                </a:tc>
              </a:tr>
              <a:tr h="959660">
                <a:tc>
                  <a:txBody>
                    <a:bodyPr/>
                    <a:lstStyle/>
                    <a:p>
                      <a:pPr marL="0" marR="0" algn="ctr">
                        <a:lnSpc>
                          <a:spcPct val="115000"/>
                        </a:lnSpc>
                        <a:spcBef>
                          <a:spcPts val="0"/>
                        </a:spcBef>
                        <a:spcAft>
                          <a:spcPts val="0"/>
                        </a:spcAft>
                      </a:pPr>
                      <a:r>
                        <a:rPr lang="en-US" sz="2400" b="1" dirty="0">
                          <a:solidFill>
                            <a:srgbClr val="00B050"/>
                          </a:solidFill>
                          <a:latin typeface="Times New Roman"/>
                          <a:ea typeface="Times New Roman"/>
                          <a:cs typeface="Latha"/>
                        </a:rPr>
                        <a:t>Taxable  </a:t>
                      </a:r>
                      <a:r>
                        <a:rPr lang="en-US" sz="2400" b="1" dirty="0" smtClean="0">
                          <a:solidFill>
                            <a:srgbClr val="00B050"/>
                          </a:solidFill>
                          <a:latin typeface="Times New Roman"/>
                          <a:ea typeface="Times New Roman"/>
                          <a:cs typeface="Latha"/>
                        </a:rPr>
                        <a:t>Income (Rs.)</a:t>
                      </a:r>
                      <a:endParaRPr lang="en-US" sz="2400" dirty="0">
                        <a:solidFill>
                          <a:srgbClr val="00B050"/>
                        </a:solidFill>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b="1" dirty="0">
                          <a:solidFill>
                            <a:srgbClr val="00B050"/>
                          </a:solidFill>
                          <a:latin typeface="Times New Roman"/>
                          <a:ea typeface="Times New Roman"/>
                          <a:cs typeface="Latha"/>
                        </a:rPr>
                        <a:t>Rate</a:t>
                      </a:r>
                      <a:endParaRPr lang="en-US" sz="2400" dirty="0">
                        <a:solidFill>
                          <a:srgbClr val="00B050"/>
                        </a:solidFill>
                        <a:latin typeface="Calibri"/>
                        <a:ea typeface="Calibri"/>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a:solidFill>
                            <a:srgbClr val="00B0F0"/>
                          </a:solidFill>
                          <a:latin typeface="Times New Roman"/>
                          <a:ea typeface="Times New Roman"/>
                          <a:cs typeface="Latha"/>
                        </a:rPr>
                        <a:t>Taxable  </a:t>
                      </a:r>
                      <a:r>
                        <a:rPr lang="en-US" sz="2400" b="1" dirty="0" smtClean="0">
                          <a:solidFill>
                            <a:srgbClr val="00B0F0"/>
                          </a:solidFill>
                          <a:latin typeface="Times New Roman"/>
                          <a:ea typeface="Times New Roman"/>
                          <a:cs typeface="Latha"/>
                        </a:rPr>
                        <a:t>Income (Rs.)</a:t>
                      </a:r>
                      <a:endParaRPr lang="en-US" sz="2400" dirty="0">
                        <a:solidFill>
                          <a:srgbClr val="00B0F0"/>
                        </a:solidFill>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b="1" dirty="0">
                          <a:solidFill>
                            <a:srgbClr val="00B0F0"/>
                          </a:solidFill>
                          <a:latin typeface="Times New Roman"/>
                          <a:ea typeface="Times New Roman"/>
                          <a:cs typeface="Latha"/>
                        </a:rPr>
                        <a:t>Rate</a:t>
                      </a:r>
                      <a:endParaRPr lang="en-US" sz="2400" dirty="0">
                        <a:solidFill>
                          <a:srgbClr val="00B0F0"/>
                        </a:solidFill>
                        <a:latin typeface="Calibri"/>
                        <a:ea typeface="Calibri"/>
                        <a:cs typeface="Latha"/>
                      </a:endParaRPr>
                    </a:p>
                  </a:txBody>
                  <a:tcPr marL="68580" marR="68580" marT="0" marB="0" anchor="ctr"/>
                </a:tc>
              </a:tr>
              <a:tr h="617371">
                <a:tc>
                  <a:txBody>
                    <a:bodyPr/>
                    <a:lstStyle/>
                    <a:p>
                      <a:pPr marL="0" marR="0" algn="l">
                        <a:lnSpc>
                          <a:spcPct val="115000"/>
                        </a:lnSpc>
                        <a:spcBef>
                          <a:spcPts val="0"/>
                        </a:spcBef>
                        <a:spcAft>
                          <a:spcPts val="0"/>
                        </a:spcAft>
                      </a:pPr>
                      <a:r>
                        <a:rPr lang="en-US" sz="2400" dirty="0">
                          <a:solidFill>
                            <a:srgbClr val="000000"/>
                          </a:solidFill>
                          <a:latin typeface="Times New Roman"/>
                          <a:ea typeface="Times New Roman"/>
                          <a:cs typeface="Latha"/>
                        </a:rPr>
                        <a:t>First </a:t>
                      </a:r>
                      <a:r>
                        <a:rPr lang="en-US" sz="2400" dirty="0" smtClean="0">
                          <a:solidFill>
                            <a:srgbClr val="000000"/>
                          </a:solidFill>
                          <a:latin typeface="Times New Roman"/>
                          <a:ea typeface="Times New Roman"/>
                          <a:cs typeface="Latha"/>
                        </a:rPr>
                        <a:t>       450,000</a:t>
                      </a:r>
                      <a:endParaRPr lang="en-US" sz="2400" dirty="0">
                        <a:latin typeface="Calibri"/>
                        <a:ea typeface="Calibri"/>
                        <a:cs typeface="Latha"/>
                      </a:endParaRPr>
                    </a:p>
                  </a:txBody>
                  <a:tcPr marL="68580" marR="68580" marT="0" marB="0"/>
                </a:tc>
                <a:tc>
                  <a:txBody>
                    <a:bodyPr/>
                    <a:lstStyle/>
                    <a:p>
                      <a:pPr marL="0" marR="0" algn="ctr">
                        <a:lnSpc>
                          <a:spcPct val="115000"/>
                        </a:lnSpc>
                        <a:spcBef>
                          <a:spcPts val="0"/>
                        </a:spcBef>
                        <a:spcAft>
                          <a:spcPts val="0"/>
                        </a:spcAft>
                      </a:pPr>
                      <a:r>
                        <a:rPr lang="en-US" sz="2400" dirty="0" smtClean="0">
                          <a:solidFill>
                            <a:srgbClr val="000000"/>
                          </a:solidFill>
                          <a:latin typeface="Times New Roman"/>
                          <a:ea typeface="Times New Roman"/>
                          <a:cs typeface="Latha"/>
                        </a:rPr>
                        <a:t>4 %</a:t>
                      </a:r>
                      <a:endParaRPr lang="en-US" sz="2400" dirty="0">
                        <a:latin typeface="Calibri"/>
                        <a:ea typeface="Calibri"/>
                        <a:cs typeface="Latha"/>
                      </a:endParaRPr>
                    </a:p>
                  </a:txBody>
                  <a:tcPr marL="68580" marR="68580" marT="0" marB="0"/>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2400" dirty="0" smtClean="0">
                          <a:solidFill>
                            <a:srgbClr val="000000"/>
                          </a:solidFill>
                          <a:latin typeface="Times New Roman"/>
                          <a:ea typeface="Times New Roman"/>
                          <a:cs typeface="Latha"/>
                        </a:rPr>
                        <a:t>First </a:t>
                      </a:r>
                      <a:r>
                        <a:rPr lang="en-US" sz="2400" dirty="0">
                          <a:solidFill>
                            <a:srgbClr val="000000"/>
                          </a:solidFill>
                          <a:latin typeface="Times New Roman"/>
                          <a:ea typeface="Times New Roman"/>
                          <a:cs typeface="Latha"/>
                        </a:rPr>
                        <a:t>Rs.750,000</a:t>
                      </a:r>
                      <a:endParaRPr lang="en-US" sz="2400" dirty="0">
                        <a:latin typeface="Calibri"/>
                        <a:ea typeface="Calibri"/>
                        <a:cs typeface="Latha"/>
                      </a:endParaRPr>
                    </a:p>
                  </a:txBody>
                  <a:tcPr marL="68580" marR="68580" marT="0" marB="0"/>
                </a:tc>
                <a:tc>
                  <a:txBody>
                    <a:bodyPr/>
                    <a:lstStyle/>
                    <a:p>
                      <a:pPr marL="0" marR="0" algn="ctr">
                        <a:lnSpc>
                          <a:spcPct val="115000"/>
                        </a:lnSpc>
                        <a:spcBef>
                          <a:spcPts val="0"/>
                        </a:spcBef>
                        <a:spcAft>
                          <a:spcPts val="0"/>
                        </a:spcAft>
                      </a:pPr>
                      <a:r>
                        <a:rPr lang="en-US" sz="2400" dirty="0" smtClean="0">
                          <a:latin typeface="Calibri"/>
                          <a:ea typeface="Calibri"/>
                          <a:cs typeface="Latha"/>
                        </a:rPr>
                        <a:t>6 %</a:t>
                      </a:r>
                      <a:endParaRPr lang="en-US" sz="2400" dirty="0">
                        <a:latin typeface="Calibri"/>
                        <a:ea typeface="Calibri"/>
                        <a:cs typeface="Latha"/>
                      </a:endParaRPr>
                    </a:p>
                  </a:txBody>
                  <a:tcPr marL="68580" marR="68580" marT="0" marB="0"/>
                </a:tc>
              </a:tr>
              <a:tr h="466403">
                <a:tc>
                  <a:txBody>
                    <a:bodyPr/>
                    <a:lstStyle/>
                    <a:p>
                      <a:pPr marL="0" marR="0" algn="l">
                        <a:lnSpc>
                          <a:spcPct val="115000"/>
                        </a:lnSpc>
                        <a:spcBef>
                          <a:spcPts val="0"/>
                        </a:spcBef>
                        <a:spcAft>
                          <a:spcPts val="0"/>
                        </a:spcAft>
                      </a:pPr>
                      <a:r>
                        <a:rPr lang="en-US" sz="2400" dirty="0" smtClean="0">
                          <a:solidFill>
                            <a:srgbClr val="000000"/>
                          </a:solidFill>
                          <a:latin typeface="Times New Roman"/>
                          <a:ea typeface="Times New Roman"/>
                          <a:cs typeface="Latha"/>
                        </a:rPr>
                        <a:t>Next</a:t>
                      </a:r>
                      <a:r>
                        <a:rPr lang="en-US" sz="2400" baseline="0" dirty="0" smtClean="0">
                          <a:solidFill>
                            <a:srgbClr val="000000"/>
                          </a:solidFill>
                          <a:latin typeface="Times New Roman"/>
                          <a:ea typeface="Times New Roman"/>
                          <a:cs typeface="Latha"/>
                        </a:rPr>
                        <a:t>        </a:t>
                      </a:r>
                      <a:r>
                        <a:rPr lang="en-US" sz="2400" dirty="0" smtClean="0">
                          <a:solidFill>
                            <a:srgbClr val="000000"/>
                          </a:solidFill>
                          <a:latin typeface="Times New Roman"/>
                          <a:ea typeface="Times New Roman"/>
                          <a:cs typeface="Latha"/>
                        </a:rPr>
                        <a:t>450,000</a:t>
                      </a:r>
                      <a:endParaRPr lang="en-US" sz="2400" dirty="0">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dirty="0" smtClean="0">
                          <a:solidFill>
                            <a:srgbClr val="000000"/>
                          </a:solidFill>
                          <a:latin typeface="Times New Roman"/>
                          <a:ea typeface="Times New Roman"/>
                          <a:cs typeface="Latha"/>
                        </a:rPr>
                        <a:t>8 %</a:t>
                      </a:r>
                      <a:endParaRPr lang="en-US" sz="2400" dirty="0">
                        <a:latin typeface="Calibri"/>
                        <a:ea typeface="Calibri"/>
                        <a:cs typeface="Latha"/>
                      </a:endParaRPr>
                    </a:p>
                  </a:txBody>
                  <a:tcPr marL="68580" marR="68580" marT="0" marB="0" anchor="b"/>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2400" dirty="0" smtClean="0">
                          <a:solidFill>
                            <a:srgbClr val="000000"/>
                          </a:solidFill>
                          <a:latin typeface="Times New Roman"/>
                          <a:ea typeface="Times New Roman"/>
                          <a:cs typeface="Latha"/>
                        </a:rPr>
                        <a:t>Next </a:t>
                      </a:r>
                      <a:r>
                        <a:rPr lang="en-US" sz="2400" dirty="0">
                          <a:solidFill>
                            <a:srgbClr val="000000"/>
                          </a:solidFill>
                          <a:latin typeface="Times New Roman"/>
                          <a:ea typeface="Times New Roman"/>
                          <a:cs typeface="Latha"/>
                        </a:rPr>
                        <a:t>Rs.750,000</a:t>
                      </a:r>
                      <a:endParaRPr lang="en-US" sz="2400" dirty="0">
                        <a:latin typeface="Calibri"/>
                        <a:ea typeface="Calibri"/>
                        <a:cs typeface="Latha"/>
                      </a:endParaRPr>
                    </a:p>
                  </a:txBody>
                  <a:tcPr marL="68580" marR="68580" marT="0" marB="0"/>
                </a:tc>
                <a:tc>
                  <a:txBody>
                    <a:bodyPr/>
                    <a:lstStyle/>
                    <a:p>
                      <a:pPr marL="0" marR="0" algn="ctr">
                        <a:lnSpc>
                          <a:spcPct val="115000"/>
                        </a:lnSpc>
                        <a:spcBef>
                          <a:spcPts val="0"/>
                        </a:spcBef>
                        <a:spcAft>
                          <a:spcPts val="0"/>
                        </a:spcAft>
                      </a:pPr>
                      <a:r>
                        <a:rPr lang="en-US" sz="2400" dirty="0" smtClean="0">
                          <a:latin typeface="Calibri"/>
                          <a:ea typeface="Calibri"/>
                          <a:cs typeface="Latha"/>
                        </a:rPr>
                        <a:t>12 %</a:t>
                      </a:r>
                      <a:endParaRPr lang="en-US" sz="2400" dirty="0">
                        <a:latin typeface="Calibri"/>
                        <a:ea typeface="Calibri"/>
                        <a:cs typeface="Latha"/>
                      </a:endParaRPr>
                    </a:p>
                  </a:txBody>
                  <a:tcPr marL="68580" marR="68580" marT="0" marB="0"/>
                </a:tc>
              </a:tr>
              <a:tr h="466403">
                <a:tc>
                  <a:txBody>
                    <a:bodyPr/>
                    <a:lstStyle/>
                    <a:p>
                      <a:pPr marL="0" marR="0" algn="l">
                        <a:lnSpc>
                          <a:spcPct val="115000"/>
                        </a:lnSpc>
                        <a:spcBef>
                          <a:spcPts val="0"/>
                        </a:spcBef>
                        <a:spcAft>
                          <a:spcPts val="0"/>
                        </a:spcAft>
                      </a:pPr>
                      <a:r>
                        <a:rPr lang="en-US" sz="2400" dirty="0">
                          <a:solidFill>
                            <a:srgbClr val="000000"/>
                          </a:solidFill>
                          <a:latin typeface="Times New Roman"/>
                          <a:ea typeface="Times New Roman"/>
                          <a:cs typeface="Latha"/>
                        </a:rPr>
                        <a:t>Next </a:t>
                      </a:r>
                      <a:r>
                        <a:rPr lang="en-US" sz="2400" dirty="0" smtClean="0">
                          <a:solidFill>
                            <a:srgbClr val="000000"/>
                          </a:solidFill>
                          <a:latin typeface="Times New Roman"/>
                          <a:ea typeface="Times New Roman"/>
                          <a:cs typeface="Latha"/>
                        </a:rPr>
                        <a:t>       450,000</a:t>
                      </a:r>
                      <a:endParaRPr lang="en-US" sz="2400" dirty="0">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dirty="0" smtClean="0">
                          <a:solidFill>
                            <a:srgbClr val="000000"/>
                          </a:solidFill>
                          <a:latin typeface="Times New Roman"/>
                          <a:ea typeface="Times New Roman"/>
                          <a:cs typeface="Latha"/>
                        </a:rPr>
                        <a:t>12 %</a:t>
                      </a:r>
                      <a:endParaRPr lang="en-US" sz="2400" dirty="0">
                        <a:latin typeface="Calibri"/>
                        <a:ea typeface="Calibri"/>
                        <a:cs typeface="Latha"/>
                      </a:endParaRPr>
                    </a:p>
                  </a:txBody>
                  <a:tcPr marL="68580" marR="68580"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dirty="0" smtClean="0">
                          <a:solidFill>
                            <a:srgbClr val="000000"/>
                          </a:solidFill>
                          <a:latin typeface="Times New Roman"/>
                          <a:ea typeface="Times New Roman"/>
                          <a:cs typeface="Latha"/>
                        </a:rPr>
                        <a:t>On balance</a:t>
                      </a:r>
                      <a:endParaRPr lang="en-US" sz="2400" dirty="0">
                        <a:latin typeface="Calibri"/>
                        <a:ea typeface="Calibri"/>
                        <a:cs typeface="Latha"/>
                      </a:endParaRPr>
                    </a:p>
                  </a:txBody>
                  <a:tcPr marL="68580" marR="68580" marT="0" marB="0"/>
                </a:tc>
                <a:tc>
                  <a:txBody>
                    <a:bodyPr/>
                    <a:lstStyle/>
                    <a:p>
                      <a:pPr marL="0" marR="0" algn="ctr">
                        <a:lnSpc>
                          <a:spcPct val="115000"/>
                        </a:lnSpc>
                        <a:spcBef>
                          <a:spcPts val="0"/>
                        </a:spcBef>
                        <a:spcAft>
                          <a:spcPts val="0"/>
                        </a:spcAft>
                      </a:pPr>
                      <a:r>
                        <a:rPr lang="en-US" sz="2400" dirty="0" smtClean="0">
                          <a:latin typeface="Calibri"/>
                          <a:ea typeface="Calibri"/>
                          <a:cs typeface="Latha"/>
                        </a:rPr>
                        <a:t>18 %</a:t>
                      </a:r>
                      <a:endParaRPr lang="en-US" sz="2400" dirty="0">
                        <a:latin typeface="Calibri"/>
                        <a:ea typeface="Calibri"/>
                        <a:cs typeface="Latha"/>
                      </a:endParaRPr>
                    </a:p>
                  </a:txBody>
                  <a:tcPr marL="68580" marR="68580" marT="0" marB="0"/>
                </a:tc>
              </a:tr>
              <a:tr h="464159">
                <a:tc>
                  <a:txBody>
                    <a:bodyPr/>
                    <a:lstStyle/>
                    <a:p>
                      <a:pPr marL="0" marR="0" algn="l">
                        <a:lnSpc>
                          <a:spcPct val="115000"/>
                        </a:lnSpc>
                        <a:spcBef>
                          <a:spcPts val="0"/>
                        </a:spcBef>
                        <a:spcAft>
                          <a:spcPts val="0"/>
                        </a:spcAft>
                      </a:pPr>
                      <a:r>
                        <a:rPr lang="en-US" sz="2400" dirty="0">
                          <a:solidFill>
                            <a:srgbClr val="000000"/>
                          </a:solidFill>
                          <a:latin typeface="Times New Roman"/>
                          <a:ea typeface="Times New Roman"/>
                          <a:cs typeface="Latha"/>
                        </a:rPr>
                        <a:t>Next </a:t>
                      </a:r>
                      <a:r>
                        <a:rPr lang="en-US" sz="2400" dirty="0" smtClean="0">
                          <a:solidFill>
                            <a:srgbClr val="000000"/>
                          </a:solidFill>
                          <a:latin typeface="Times New Roman"/>
                          <a:ea typeface="Times New Roman"/>
                          <a:cs typeface="Latha"/>
                        </a:rPr>
                        <a:t>       450,000</a:t>
                      </a:r>
                      <a:endParaRPr lang="en-US" sz="2400" dirty="0">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dirty="0" smtClean="0">
                          <a:solidFill>
                            <a:srgbClr val="000000"/>
                          </a:solidFill>
                          <a:latin typeface="Times New Roman"/>
                          <a:ea typeface="Times New Roman"/>
                          <a:cs typeface="Latha"/>
                        </a:rPr>
                        <a:t>16 %</a:t>
                      </a:r>
                      <a:endParaRPr lang="en-US" sz="2400" dirty="0">
                        <a:latin typeface="Calibri"/>
                        <a:ea typeface="Calibri"/>
                        <a:cs typeface="Latha"/>
                      </a:endParaRPr>
                    </a:p>
                  </a:txBody>
                  <a:tcPr marL="68580" marR="68580" marT="0" marB="0" anchor="b"/>
                </a:tc>
                <a:tc rowSpan="2" gridSpan="2">
                  <a:txBody>
                    <a:bodyPr/>
                    <a:lstStyle/>
                    <a:p>
                      <a:pPr marL="0" marR="0" algn="r">
                        <a:lnSpc>
                          <a:spcPct val="115000"/>
                        </a:lnSpc>
                        <a:spcBef>
                          <a:spcPts val="0"/>
                        </a:spcBef>
                        <a:spcAft>
                          <a:spcPts val="0"/>
                        </a:spcAft>
                      </a:pPr>
                      <a:endParaRPr lang="en-US" sz="2400" dirty="0">
                        <a:latin typeface="Calibri"/>
                        <a:ea typeface="Calibri"/>
                        <a:cs typeface="Latha"/>
                      </a:endParaRPr>
                    </a:p>
                  </a:txBody>
                  <a:tcPr marL="68580" marR="68580" marT="0" marB="0" anchor="b"/>
                </a:tc>
                <a:tc rowSpan="2" hMerge="1">
                  <a:txBody>
                    <a:bodyPr/>
                    <a:lstStyle/>
                    <a:p>
                      <a:pPr marL="0" marR="0">
                        <a:lnSpc>
                          <a:spcPct val="115000"/>
                        </a:lnSpc>
                        <a:spcBef>
                          <a:spcPts val="0"/>
                        </a:spcBef>
                        <a:spcAft>
                          <a:spcPts val="0"/>
                        </a:spcAft>
                      </a:pPr>
                      <a:endParaRPr lang="en-US" sz="2400" dirty="0">
                        <a:latin typeface="Calibri"/>
                        <a:ea typeface="Calibri"/>
                        <a:cs typeface="Latha"/>
                      </a:endParaRPr>
                    </a:p>
                  </a:txBody>
                  <a:tcPr marL="68580" marR="68580" marT="0" marB="0" anchor="b"/>
                </a:tc>
              </a:tr>
              <a:tr h="464159">
                <a:tc>
                  <a:txBody>
                    <a:bodyPr/>
                    <a:lstStyle/>
                    <a:p>
                      <a:pPr marL="0" marR="0" algn="l">
                        <a:lnSpc>
                          <a:spcPct val="115000"/>
                        </a:lnSpc>
                        <a:spcBef>
                          <a:spcPts val="0"/>
                        </a:spcBef>
                        <a:spcAft>
                          <a:spcPts val="0"/>
                        </a:spcAft>
                      </a:pPr>
                      <a:r>
                        <a:rPr lang="en-US" sz="2400" dirty="0" smtClean="0">
                          <a:solidFill>
                            <a:srgbClr val="000000"/>
                          </a:solidFill>
                          <a:latin typeface="Times New Roman"/>
                          <a:ea typeface="Times New Roman"/>
                          <a:cs typeface="Latha"/>
                        </a:rPr>
                        <a:t>Next        450,000</a:t>
                      </a:r>
                      <a:endParaRPr lang="en-US" sz="2400" dirty="0">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dirty="0" smtClean="0">
                          <a:solidFill>
                            <a:srgbClr val="000000"/>
                          </a:solidFill>
                          <a:latin typeface="Times New Roman"/>
                          <a:ea typeface="Times New Roman"/>
                          <a:cs typeface="Latha"/>
                        </a:rPr>
                        <a:t>20 %</a:t>
                      </a:r>
                      <a:endParaRPr lang="en-US" sz="2400" dirty="0">
                        <a:latin typeface="Calibri"/>
                        <a:ea typeface="Calibri"/>
                        <a:cs typeface="Latha"/>
                      </a:endParaRPr>
                    </a:p>
                  </a:txBody>
                  <a:tcPr marL="68580" marR="68580" marT="0" marB="0" anchor="b"/>
                </a:tc>
                <a:tc gridSpan="2" vMerge="1">
                  <a:txBody>
                    <a:bodyPr/>
                    <a:lstStyle/>
                    <a:p>
                      <a:pPr marL="0" marR="0">
                        <a:lnSpc>
                          <a:spcPct val="115000"/>
                        </a:lnSpc>
                        <a:spcBef>
                          <a:spcPts val="0"/>
                        </a:spcBef>
                        <a:spcAft>
                          <a:spcPts val="0"/>
                        </a:spcAft>
                      </a:pPr>
                      <a:endParaRPr lang="en-US" sz="2400" dirty="0">
                        <a:latin typeface="Calibri"/>
                        <a:ea typeface="Calibri"/>
                        <a:cs typeface="Latha"/>
                      </a:endParaRPr>
                    </a:p>
                  </a:txBody>
                  <a:tcPr marL="68580" marR="68580" marT="0" marB="0" anchor="b"/>
                </a:tc>
                <a:tc hMerge="1" vMerge="1">
                  <a:txBody>
                    <a:bodyPr/>
                    <a:lstStyle/>
                    <a:p>
                      <a:pPr marL="0" marR="0">
                        <a:lnSpc>
                          <a:spcPct val="115000"/>
                        </a:lnSpc>
                        <a:spcBef>
                          <a:spcPts val="0"/>
                        </a:spcBef>
                        <a:spcAft>
                          <a:spcPts val="0"/>
                        </a:spcAft>
                      </a:pPr>
                      <a:endParaRPr lang="en-US" sz="2400" dirty="0">
                        <a:latin typeface="Calibri"/>
                        <a:ea typeface="Calibri"/>
                        <a:cs typeface="Latha"/>
                      </a:endParaRPr>
                    </a:p>
                  </a:txBody>
                  <a:tcPr marL="68580" marR="68580" marT="0" marB="0" anchor="b"/>
                </a:tc>
              </a:tr>
              <a:tr h="495501">
                <a:tc>
                  <a:txBody>
                    <a:bodyPr/>
                    <a:lstStyle/>
                    <a:p>
                      <a:pPr marL="0" marR="0" algn="l">
                        <a:lnSpc>
                          <a:spcPct val="115000"/>
                        </a:lnSpc>
                        <a:spcBef>
                          <a:spcPts val="0"/>
                        </a:spcBef>
                        <a:spcAft>
                          <a:spcPts val="0"/>
                        </a:spcAft>
                      </a:pPr>
                      <a:r>
                        <a:rPr lang="en-US" sz="2400" dirty="0" smtClean="0">
                          <a:latin typeface="Calibri"/>
                          <a:ea typeface="Calibri"/>
                          <a:cs typeface="Latha"/>
                        </a:rPr>
                        <a:t>On</a:t>
                      </a:r>
                      <a:r>
                        <a:rPr lang="en-US" sz="2400" baseline="0" dirty="0" smtClean="0">
                          <a:latin typeface="Calibri"/>
                          <a:ea typeface="Calibri"/>
                          <a:cs typeface="Latha"/>
                        </a:rPr>
                        <a:t> b</a:t>
                      </a:r>
                      <a:r>
                        <a:rPr lang="en-US" sz="2400" dirty="0" smtClean="0">
                          <a:latin typeface="Calibri"/>
                          <a:ea typeface="Calibri"/>
                          <a:cs typeface="Latha"/>
                        </a:rPr>
                        <a:t>alance </a:t>
                      </a:r>
                      <a:endParaRPr lang="en-US" sz="2400" dirty="0">
                        <a:latin typeface="Calibri"/>
                        <a:ea typeface="Calibri"/>
                        <a:cs typeface="Latha"/>
                      </a:endParaRPr>
                    </a:p>
                  </a:txBody>
                  <a:tcPr marL="68580" marR="68580" marT="0" marB="0" anchor="b"/>
                </a:tc>
                <a:tc>
                  <a:txBody>
                    <a:bodyPr/>
                    <a:lstStyle/>
                    <a:p>
                      <a:pPr marL="0" marR="0" algn="ctr">
                        <a:lnSpc>
                          <a:spcPct val="115000"/>
                        </a:lnSpc>
                        <a:spcBef>
                          <a:spcPts val="0"/>
                        </a:spcBef>
                        <a:spcAft>
                          <a:spcPts val="0"/>
                        </a:spcAft>
                      </a:pPr>
                      <a:r>
                        <a:rPr lang="en-US" sz="2400" dirty="0" smtClean="0">
                          <a:latin typeface="Calibri"/>
                          <a:ea typeface="Calibri"/>
                          <a:cs typeface="Latha"/>
                        </a:rPr>
                        <a:t>24 %</a:t>
                      </a:r>
                      <a:endParaRPr lang="en-US" sz="2400" dirty="0">
                        <a:latin typeface="Calibri"/>
                        <a:ea typeface="Calibri"/>
                        <a:cs typeface="Latha"/>
                      </a:endParaRPr>
                    </a:p>
                  </a:txBody>
                  <a:tcPr marL="68580" marR="68580" marT="0" marB="0" anchor="b"/>
                </a:tc>
                <a:tc gridSpan="2">
                  <a:txBody>
                    <a:bodyPr/>
                    <a:lstStyle/>
                    <a:p>
                      <a:pPr marL="0" marR="0" algn="r">
                        <a:lnSpc>
                          <a:spcPct val="115000"/>
                        </a:lnSpc>
                        <a:spcBef>
                          <a:spcPts val="0"/>
                        </a:spcBef>
                        <a:spcAft>
                          <a:spcPts val="0"/>
                        </a:spcAft>
                      </a:pPr>
                      <a:endParaRPr lang="en-US" sz="2400" dirty="0">
                        <a:latin typeface="Calibri"/>
                        <a:ea typeface="Calibri"/>
                        <a:cs typeface="Latha"/>
                      </a:endParaRPr>
                    </a:p>
                  </a:txBody>
                  <a:tcPr marL="68580" marR="68580" marT="0" marB="0" anchor="b"/>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After 01.01.2020</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solidFill>
                  <a:srgbClr val="FFFF00"/>
                </a:solidFill>
              </a:rPr>
              <a:t>  Individuals Responsible to pay income Taxes</a:t>
            </a:r>
          </a:p>
          <a:p>
            <a:pPr>
              <a:buFont typeface="Wingdings" pitchFamily="2" charset="2"/>
              <a:buChar char="ü"/>
            </a:pPr>
            <a:r>
              <a:rPr lang="en-US" dirty="0" smtClean="0">
                <a:solidFill>
                  <a:srgbClr val="FFFF00"/>
                </a:solidFill>
              </a:rPr>
              <a:t>  Register for Individual Income Taxpayer</a:t>
            </a:r>
          </a:p>
          <a:p>
            <a:pPr>
              <a:buFont typeface="Wingdings" pitchFamily="2" charset="2"/>
              <a:buChar char="ü"/>
            </a:pPr>
            <a:r>
              <a:rPr lang="en-US" dirty="0" smtClean="0">
                <a:solidFill>
                  <a:srgbClr val="FFFF00"/>
                </a:solidFill>
              </a:rPr>
              <a:t>  Estimate your Tax Liability </a:t>
            </a:r>
          </a:p>
          <a:p>
            <a:pPr>
              <a:buFont typeface="Wingdings" pitchFamily="2" charset="2"/>
              <a:buChar char="ü"/>
            </a:pPr>
            <a:r>
              <a:rPr lang="en-US" dirty="0" smtClean="0">
                <a:solidFill>
                  <a:srgbClr val="FFFF00"/>
                </a:solidFill>
              </a:rPr>
              <a:t>  Submitted estimated Return for Current Y/A</a:t>
            </a:r>
          </a:p>
          <a:p>
            <a:pPr>
              <a:buFont typeface="Wingdings" pitchFamily="2" charset="2"/>
              <a:buChar char="ü"/>
            </a:pPr>
            <a:r>
              <a:rPr lang="en-US" dirty="0" smtClean="0">
                <a:solidFill>
                  <a:srgbClr val="FFFF00"/>
                </a:solidFill>
              </a:rPr>
              <a:t>  Paid Self Assessments ( Advance Payments Income Tax ( APIT)</a:t>
            </a:r>
          </a:p>
          <a:p>
            <a:pPr>
              <a:buFont typeface="Wingdings" pitchFamily="2" charset="2"/>
              <a:buChar char="ü"/>
            </a:pPr>
            <a:r>
              <a:rPr lang="en-US" dirty="0" smtClean="0">
                <a:solidFill>
                  <a:srgbClr val="FFFF00"/>
                </a:solidFill>
              </a:rPr>
              <a:t>  Finally Submitted Annual Return of Income</a:t>
            </a:r>
          </a:p>
          <a:p>
            <a:pPr>
              <a:buFont typeface="Wingdings" pitchFamily="2" charset="2"/>
              <a:buChar char="ü"/>
            </a:pPr>
            <a:endParaRPr lang="en-US"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Estimate </a:t>
            </a:r>
            <a:r>
              <a:rPr lang="en-US" dirty="0" err="1" smtClean="0">
                <a:solidFill>
                  <a:srgbClr val="FF0000"/>
                </a:solidFill>
              </a:rPr>
              <a:t>Retun</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FF00"/>
                </a:solidFill>
              </a:rPr>
              <a:t> </a:t>
            </a:r>
            <a:r>
              <a:rPr lang="en-US" dirty="0" smtClean="0">
                <a:solidFill>
                  <a:schemeClr val="bg1"/>
                </a:solidFill>
                <a:latin typeface="Palatino Linotype" panose="02040502050505030304" pitchFamily="18" charset="0"/>
              </a:rPr>
              <a:t>Proposed changes have already been communicated on 08.04.2020 by the Notice PN/IT/2020-03 (Revised) </a:t>
            </a:r>
          </a:p>
          <a:p>
            <a:pPr>
              <a:buNone/>
            </a:pPr>
            <a:endParaRPr lang="en-US" dirty="0" smtClean="0">
              <a:solidFill>
                <a:srgbClr val="FFFF00"/>
              </a:solidFill>
            </a:endParaRPr>
          </a:p>
          <a:p>
            <a:pPr>
              <a:buNone/>
            </a:pPr>
            <a:r>
              <a:rPr lang="en-US" dirty="0" smtClean="0">
                <a:solidFill>
                  <a:srgbClr val="FFFF00"/>
                </a:solidFill>
              </a:rPr>
              <a:t>Y/A		:  2020/2021	</a:t>
            </a:r>
            <a:r>
              <a:rPr lang="en-US" dirty="0" smtClean="0">
                <a:solidFill>
                  <a:srgbClr val="00B050"/>
                </a:solidFill>
              </a:rPr>
              <a:t>Y/A	: 2021/2022</a:t>
            </a:r>
          </a:p>
          <a:p>
            <a:pPr>
              <a:buNone/>
            </a:pPr>
            <a:r>
              <a:rPr lang="en-US" dirty="0" smtClean="0">
                <a:solidFill>
                  <a:srgbClr val="FFFF00"/>
                </a:solidFill>
              </a:rPr>
              <a:t>Due Date  	: 15.08.2020	</a:t>
            </a:r>
            <a:r>
              <a:rPr lang="en-US" dirty="0" smtClean="0">
                <a:solidFill>
                  <a:srgbClr val="00B050"/>
                </a:solidFill>
              </a:rPr>
              <a:t>Y/A	:  15.08.2021</a:t>
            </a:r>
            <a:endParaRPr lang="en-US"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Self Assessment Due Dates</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       </a:t>
            </a:r>
            <a:r>
              <a:rPr lang="en-US" b="1" u="sng" dirty="0" smtClean="0">
                <a:solidFill>
                  <a:srgbClr val="00B0F0"/>
                </a:solidFill>
              </a:rPr>
              <a:t>Year of Assessment   :  2020/2021</a:t>
            </a:r>
          </a:p>
          <a:p>
            <a:pPr>
              <a:buFont typeface="Wingdings" pitchFamily="2" charset="2"/>
              <a:buChar char="ü"/>
            </a:pPr>
            <a:r>
              <a:rPr lang="en-US" dirty="0" smtClean="0">
                <a:solidFill>
                  <a:srgbClr val="FFFF00"/>
                </a:solidFill>
              </a:rPr>
              <a:t>  1</a:t>
            </a:r>
            <a:r>
              <a:rPr lang="en-US" baseline="30000" dirty="0" smtClean="0">
                <a:solidFill>
                  <a:srgbClr val="FFFF00"/>
                </a:solidFill>
              </a:rPr>
              <a:t>st</a:t>
            </a:r>
            <a:r>
              <a:rPr lang="en-US" dirty="0" smtClean="0">
                <a:solidFill>
                  <a:srgbClr val="FFFF00"/>
                </a:solidFill>
              </a:rPr>
              <a:t>  Installment	-  15.08.2020</a:t>
            </a:r>
          </a:p>
          <a:p>
            <a:pPr>
              <a:buFont typeface="Wingdings" pitchFamily="2" charset="2"/>
              <a:buChar char="ü"/>
            </a:pPr>
            <a:r>
              <a:rPr lang="en-US" dirty="0" smtClean="0">
                <a:solidFill>
                  <a:srgbClr val="FFFF00"/>
                </a:solidFill>
              </a:rPr>
              <a:t> 2</a:t>
            </a:r>
            <a:r>
              <a:rPr lang="en-US" baseline="30000" dirty="0" smtClean="0">
                <a:solidFill>
                  <a:srgbClr val="FFFF00"/>
                </a:solidFill>
              </a:rPr>
              <a:t>nd</a:t>
            </a:r>
            <a:r>
              <a:rPr lang="en-US" dirty="0" smtClean="0">
                <a:solidFill>
                  <a:srgbClr val="FFFF00"/>
                </a:solidFill>
              </a:rPr>
              <a:t>  Installment	-  15.11.2020</a:t>
            </a:r>
          </a:p>
          <a:p>
            <a:pPr>
              <a:buFont typeface="Wingdings" pitchFamily="2" charset="2"/>
              <a:buChar char="ü"/>
            </a:pPr>
            <a:r>
              <a:rPr lang="en-US" dirty="0" smtClean="0">
                <a:solidFill>
                  <a:srgbClr val="FFFF00"/>
                </a:solidFill>
              </a:rPr>
              <a:t> 3</a:t>
            </a:r>
            <a:r>
              <a:rPr lang="en-US" baseline="30000" dirty="0" smtClean="0">
                <a:solidFill>
                  <a:srgbClr val="FFFF00"/>
                </a:solidFill>
              </a:rPr>
              <a:t>rd</a:t>
            </a:r>
            <a:r>
              <a:rPr lang="en-US" dirty="0" smtClean="0">
                <a:solidFill>
                  <a:srgbClr val="FFFF00"/>
                </a:solidFill>
              </a:rPr>
              <a:t>  Installment	-  15.02.2021</a:t>
            </a:r>
          </a:p>
          <a:p>
            <a:pPr>
              <a:buFont typeface="Wingdings" pitchFamily="2" charset="2"/>
              <a:buChar char="ü"/>
            </a:pPr>
            <a:r>
              <a:rPr lang="en-US" dirty="0" smtClean="0">
                <a:solidFill>
                  <a:srgbClr val="FFFF00"/>
                </a:solidFill>
              </a:rPr>
              <a:t> 4</a:t>
            </a:r>
            <a:r>
              <a:rPr lang="en-US" baseline="30000" dirty="0" smtClean="0">
                <a:solidFill>
                  <a:srgbClr val="FFFF00"/>
                </a:solidFill>
              </a:rPr>
              <a:t>th</a:t>
            </a:r>
            <a:r>
              <a:rPr lang="en-US" dirty="0" smtClean="0">
                <a:solidFill>
                  <a:srgbClr val="FFFF00"/>
                </a:solidFill>
              </a:rPr>
              <a:t>  Installment	-  15.05.2021</a:t>
            </a:r>
          </a:p>
          <a:p>
            <a:pPr>
              <a:buFont typeface="Wingdings" pitchFamily="2" charset="2"/>
              <a:buChar char="ü"/>
            </a:pPr>
            <a:r>
              <a:rPr lang="en-US" dirty="0" smtClean="0">
                <a:solidFill>
                  <a:srgbClr val="FFFF00"/>
                </a:solidFill>
              </a:rPr>
              <a:t> Final Payment	-  30.09.2021 </a:t>
            </a:r>
          </a:p>
          <a:p>
            <a:pPr>
              <a:buNone/>
            </a:pPr>
            <a:endParaRPr lang="en-US"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E-Payments</a:t>
            </a:r>
            <a:endParaRPr lang="en-US" dirty="0">
              <a:solidFill>
                <a:srgbClr val="FFC000"/>
              </a:solidFill>
            </a:endParaRPr>
          </a:p>
        </p:txBody>
      </p:sp>
      <p:sp>
        <p:nvSpPr>
          <p:cNvPr id="3" name="Content Placeholder 2"/>
          <p:cNvSpPr>
            <a:spLocks noGrp="1"/>
          </p:cNvSpPr>
          <p:nvPr>
            <p:ph idx="1"/>
          </p:nvPr>
        </p:nvSpPr>
        <p:spPr>
          <a:xfrm>
            <a:off x="357158" y="1857364"/>
            <a:ext cx="8429684" cy="3357586"/>
          </a:xfrm>
        </p:spPr>
        <p:txBody>
          <a:bodyPr>
            <a:normAutofit/>
          </a:bodyPr>
          <a:lstStyle/>
          <a:p>
            <a:pPr algn="just">
              <a:buNone/>
            </a:pPr>
            <a:r>
              <a:rPr lang="en-US" sz="4000" dirty="0" smtClean="0">
                <a:solidFill>
                  <a:schemeClr val="bg1"/>
                </a:solidFill>
                <a:latin typeface="Palatino Linotype" panose="02040502050505030304" pitchFamily="18" charset="0"/>
              </a:rPr>
              <a:t>	Proposed </a:t>
            </a:r>
            <a:r>
              <a:rPr lang="en-US" sz="4000" dirty="0" smtClean="0">
                <a:solidFill>
                  <a:schemeClr val="bg1"/>
                </a:solidFill>
                <a:latin typeface="Palatino Linotype" panose="02040502050505030304" pitchFamily="18" charset="0"/>
              </a:rPr>
              <a:t>changes have already been communicated on 08.04.2020 by the Notice </a:t>
            </a:r>
            <a:r>
              <a:rPr lang="en-US" sz="4000" dirty="0" smtClean="0">
                <a:solidFill>
                  <a:srgbClr val="FFFF00"/>
                </a:solidFill>
              </a:rPr>
              <a:t>PN/PMT/2020-1 - 08.04.2020</a:t>
            </a:r>
            <a:endParaRPr lang="en-US" sz="4000" dirty="0" smtClean="0">
              <a:solidFill>
                <a:srgbClr val="FFFF00"/>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368280"/>
          </a:xfrm>
        </p:spPr>
        <p:txBody>
          <a:bodyPr>
            <a:normAutofit fontScale="90000"/>
          </a:bodyPr>
          <a:lstStyle/>
          <a:p>
            <a:r>
              <a:rPr lang="en-US" sz="2000" b="1" dirty="0" smtClean="0">
                <a:solidFill>
                  <a:srgbClr val="FFFF00"/>
                </a:solidFill>
              </a:rPr>
              <a:t>Steps to follow in making online fund transfers in respect of tax payments</a:t>
            </a:r>
            <a:endParaRPr lang="en-US" sz="2000" dirty="0">
              <a:solidFill>
                <a:srgbClr val="FFFF00"/>
              </a:solidFill>
            </a:endParaRPr>
          </a:p>
        </p:txBody>
      </p:sp>
      <p:sp>
        <p:nvSpPr>
          <p:cNvPr id="3" name="Content Placeholder 2"/>
          <p:cNvSpPr>
            <a:spLocks noGrp="1"/>
          </p:cNvSpPr>
          <p:nvPr>
            <p:ph idx="1"/>
          </p:nvPr>
        </p:nvSpPr>
        <p:spPr>
          <a:xfrm>
            <a:off x="457200" y="857232"/>
            <a:ext cx="8229600" cy="5268931"/>
          </a:xfrm>
        </p:spPr>
        <p:txBody>
          <a:bodyPr>
            <a:normAutofit fontScale="55000" lnSpcReduction="20000"/>
          </a:bodyPr>
          <a:lstStyle/>
          <a:p>
            <a:pPr lvl="0"/>
            <a:r>
              <a:rPr lang="en-US" dirty="0" smtClean="0">
                <a:solidFill>
                  <a:srgbClr val="FFC000"/>
                </a:solidFill>
              </a:rPr>
              <a:t>Log-in to Online Banking System of your bank (only if your bank is listed above) and select Fund Transfer option</a:t>
            </a:r>
            <a:r>
              <a:rPr lang="en-US" dirty="0" smtClean="0">
                <a:solidFill>
                  <a:srgbClr val="FFC000"/>
                </a:solidFill>
              </a:rPr>
              <a:t>.</a:t>
            </a:r>
          </a:p>
          <a:p>
            <a:pPr lvl="0">
              <a:buNone/>
            </a:pPr>
            <a:endParaRPr lang="en-US" sz="1800" dirty="0" smtClean="0">
              <a:solidFill>
                <a:srgbClr val="FFC000"/>
              </a:solidFill>
            </a:endParaRPr>
          </a:p>
          <a:p>
            <a:pPr lvl="0"/>
            <a:r>
              <a:rPr lang="en-US" dirty="0" smtClean="0">
                <a:solidFill>
                  <a:srgbClr val="FFC000"/>
                </a:solidFill>
              </a:rPr>
              <a:t>Enter the account number “</a:t>
            </a:r>
            <a:r>
              <a:rPr lang="en-US" b="1" dirty="0" smtClean="0">
                <a:solidFill>
                  <a:srgbClr val="FFC000"/>
                </a:solidFill>
              </a:rPr>
              <a:t>2026529</a:t>
            </a:r>
            <a:r>
              <a:rPr lang="en-US" dirty="0" smtClean="0">
                <a:solidFill>
                  <a:srgbClr val="FFC000"/>
                </a:solidFill>
              </a:rPr>
              <a:t>” as the </a:t>
            </a:r>
            <a:r>
              <a:rPr lang="en-US" b="1" dirty="0" smtClean="0">
                <a:solidFill>
                  <a:srgbClr val="FFC000"/>
                </a:solidFill>
              </a:rPr>
              <a:t>BENEFICIERY ACCOUNT</a:t>
            </a:r>
            <a:r>
              <a:rPr lang="en-US" dirty="0" smtClean="0">
                <a:solidFill>
                  <a:srgbClr val="FFC000"/>
                </a:solidFill>
              </a:rPr>
              <a:t>. Please re-check the account number for accuracy</a:t>
            </a:r>
            <a:r>
              <a:rPr lang="en-US" dirty="0" smtClean="0">
                <a:solidFill>
                  <a:srgbClr val="FFC000"/>
                </a:solidFill>
              </a:rPr>
              <a:t>.</a:t>
            </a:r>
          </a:p>
          <a:p>
            <a:pPr lvl="0">
              <a:buNone/>
            </a:pPr>
            <a:endParaRPr lang="en-US" sz="1900" dirty="0" smtClean="0">
              <a:solidFill>
                <a:srgbClr val="FFC000"/>
              </a:solidFill>
            </a:endParaRPr>
          </a:p>
          <a:p>
            <a:pPr lvl="0"/>
            <a:r>
              <a:rPr lang="en-US" dirty="0" smtClean="0">
                <a:solidFill>
                  <a:srgbClr val="FFC000"/>
                </a:solidFill>
              </a:rPr>
              <a:t>Enter “</a:t>
            </a:r>
            <a:r>
              <a:rPr lang="en-US" b="1" dirty="0" smtClean="0">
                <a:solidFill>
                  <a:srgbClr val="FFC000"/>
                </a:solidFill>
              </a:rPr>
              <a:t>Commissioner General of Inland Revenue</a:t>
            </a:r>
            <a:r>
              <a:rPr lang="en-US" dirty="0" smtClean="0">
                <a:solidFill>
                  <a:srgbClr val="FFC000"/>
                </a:solidFill>
              </a:rPr>
              <a:t>” or “</a:t>
            </a:r>
            <a:r>
              <a:rPr lang="en-US" b="1" dirty="0" smtClean="0">
                <a:solidFill>
                  <a:srgbClr val="FFC000"/>
                </a:solidFill>
              </a:rPr>
              <a:t>CGIR</a:t>
            </a:r>
            <a:r>
              <a:rPr lang="en-US" dirty="0" smtClean="0">
                <a:solidFill>
                  <a:srgbClr val="FFC000"/>
                </a:solidFill>
              </a:rPr>
              <a:t>” as </a:t>
            </a:r>
            <a:r>
              <a:rPr lang="en-US" b="1" dirty="0" smtClean="0">
                <a:solidFill>
                  <a:srgbClr val="FFC000"/>
                </a:solidFill>
              </a:rPr>
              <a:t>BENEFICIARY NAME</a:t>
            </a:r>
            <a:r>
              <a:rPr lang="en-US" dirty="0" smtClean="0">
                <a:solidFill>
                  <a:srgbClr val="FFC000"/>
                </a:solidFill>
              </a:rPr>
              <a:t>.</a:t>
            </a:r>
          </a:p>
          <a:p>
            <a:pPr lvl="0">
              <a:buNone/>
            </a:pPr>
            <a:endParaRPr lang="en-US" sz="1800" dirty="0" smtClean="0">
              <a:solidFill>
                <a:srgbClr val="FFC000"/>
              </a:solidFill>
            </a:endParaRPr>
          </a:p>
          <a:p>
            <a:pPr lvl="0"/>
            <a:r>
              <a:rPr lang="en-US" dirty="0" smtClean="0">
                <a:solidFill>
                  <a:srgbClr val="FFC000"/>
                </a:solidFill>
              </a:rPr>
              <a:t>Enter “</a:t>
            </a:r>
            <a:r>
              <a:rPr lang="en-US" b="1" dirty="0" smtClean="0">
                <a:solidFill>
                  <a:srgbClr val="FFC000"/>
                </a:solidFill>
              </a:rPr>
              <a:t>Bank of Ceylon, </a:t>
            </a:r>
            <a:r>
              <a:rPr lang="en-US" b="1" dirty="0" err="1" smtClean="0">
                <a:solidFill>
                  <a:srgbClr val="FFC000"/>
                </a:solidFill>
              </a:rPr>
              <a:t>Taprobane</a:t>
            </a:r>
            <a:r>
              <a:rPr lang="en-US" b="1" dirty="0" smtClean="0">
                <a:solidFill>
                  <a:srgbClr val="FFC000"/>
                </a:solidFill>
              </a:rPr>
              <a:t> Branch</a:t>
            </a:r>
            <a:r>
              <a:rPr lang="en-US" dirty="0" smtClean="0">
                <a:solidFill>
                  <a:srgbClr val="FFC000"/>
                </a:solidFill>
              </a:rPr>
              <a:t>” as the </a:t>
            </a:r>
            <a:r>
              <a:rPr lang="en-US" b="1" dirty="0" smtClean="0">
                <a:solidFill>
                  <a:srgbClr val="FFC000"/>
                </a:solidFill>
              </a:rPr>
              <a:t>BENEFICIARY BANK</a:t>
            </a:r>
            <a:r>
              <a:rPr lang="en-US" b="1" dirty="0" smtClean="0">
                <a:solidFill>
                  <a:srgbClr val="FFC000"/>
                </a:solidFill>
              </a:rPr>
              <a:t>.</a:t>
            </a:r>
          </a:p>
          <a:p>
            <a:pPr lvl="0">
              <a:buNone/>
            </a:pPr>
            <a:endParaRPr lang="en-US" sz="1900" dirty="0" smtClean="0">
              <a:solidFill>
                <a:srgbClr val="FFC000"/>
              </a:solidFill>
            </a:endParaRPr>
          </a:p>
          <a:p>
            <a:pPr lvl="0"/>
            <a:r>
              <a:rPr lang="en-US" dirty="0" smtClean="0">
                <a:solidFill>
                  <a:srgbClr val="FFC000"/>
                </a:solidFill>
              </a:rPr>
              <a:t>Enter your </a:t>
            </a:r>
            <a:r>
              <a:rPr lang="en-US" b="1" dirty="0" smtClean="0">
                <a:solidFill>
                  <a:srgbClr val="FFC000"/>
                </a:solidFill>
              </a:rPr>
              <a:t>Payment Reference Code (PRC) </a:t>
            </a:r>
            <a:r>
              <a:rPr lang="en-US" dirty="0" smtClean="0">
                <a:solidFill>
                  <a:srgbClr val="FFC000"/>
                </a:solidFill>
              </a:rPr>
              <a:t>as the combination of your </a:t>
            </a:r>
            <a:r>
              <a:rPr lang="en-US" b="1" dirty="0" smtClean="0">
                <a:solidFill>
                  <a:srgbClr val="FFC000"/>
                </a:solidFill>
              </a:rPr>
              <a:t>TIN </a:t>
            </a:r>
            <a:r>
              <a:rPr lang="en-US" dirty="0" smtClean="0">
                <a:solidFill>
                  <a:srgbClr val="FFC000"/>
                </a:solidFill>
              </a:rPr>
              <a:t>and </a:t>
            </a:r>
            <a:r>
              <a:rPr lang="en-US" b="1" dirty="0" smtClean="0">
                <a:solidFill>
                  <a:srgbClr val="FFC000"/>
                </a:solidFill>
              </a:rPr>
              <a:t>Tax Type Code </a:t>
            </a:r>
            <a:r>
              <a:rPr lang="en-US" dirty="0" smtClean="0">
                <a:solidFill>
                  <a:srgbClr val="FFC000"/>
                </a:solidFill>
              </a:rPr>
              <a:t>without any space in the Reference Cage/Field (the label of reference cage/field may vary from bank to bank and please refer the Table 02 below</a:t>
            </a:r>
            <a:r>
              <a:rPr lang="en-US" dirty="0" smtClean="0">
                <a:solidFill>
                  <a:srgbClr val="FFC000"/>
                </a:solidFill>
              </a:rPr>
              <a:t>).</a:t>
            </a:r>
          </a:p>
          <a:p>
            <a:pPr lvl="0">
              <a:buNone/>
            </a:pPr>
            <a:endParaRPr lang="en-US" sz="1900" dirty="0" smtClean="0">
              <a:solidFill>
                <a:srgbClr val="FFC000"/>
              </a:solidFill>
            </a:endParaRPr>
          </a:p>
          <a:p>
            <a:pPr algn="ctr">
              <a:buNone/>
            </a:pPr>
            <a:r>
              <a:rPr lang="en-US" b="1" dirty="0" smtClean="0">
                <a:solidFill>
                  <a:srgbClr val="FFC000"/>
                </a:solidFill>
              </a:rPr>
              <a:t>		</a:t>
            </a:r>
            <a:r>
              <a:rPr lang="en-US" b="1" dirty="0" smtClean="0">
                <a:solidFill>
                  <a:srgbClr val="FF0000"/>
                </a:solidFill>
              </a:rPr>
              <a:t>Please </a:t>
            </a:r>
            <a:r>
              <a:rPr lang="en-US" b="1" dirty="0" smtClean="0">
                <a:solidFill>
                  <a:srgbClr val="FF0000"/>
                </a:solidFill>
              </a:rPr>
              <a:t>note that indicating your PRC is mandatory</a:t>
            </a:r>
            <a:r>
              <a:rPr lang="en-US" b="1" dirty="0" smtClean="0">
                <a:solidFill>
                  <a:srgbClr val="FF0000"/>
                </a:solidFill>
              </a:rPr>
              <a:t>.</a:t>
            </a:r>
          </a:p>
          <a:p>
            <a:pPr algn="ctr">
              <a:buNone/>
            </a:pPr>
            <a:endParaRPr lang="en-US" sz="2100" b="1" dirty="0" smtClean="0">
              <a:solidFill>
                <a:srgbClr val="FF0000"/>
              </a:solidFill>
            </a:endParaRPr>
          </a:p>
          <a:p>
            <a:pPr algn="ctr">
              <a:buNone/>
            </a:pPr>
            <a:r>
              <a:rPr lang="en-US" dirty="0" smtClean="0">
                <a:solidFill>
                  <a:srgbClr val="FF0000"/>
                </a:solidFill>
              </a:rPr>
              <a:t>			The </a:t>
            </a:r>
            <a:r>
              <a:rPr lang="en-US" dirty="0" smtClean="0">
                <a:solidFill>
                  <a:srgbClr val="FF0000"/>
                </a:solidFill>
              </a:rPr>
              <a:t>syntax for </a:t>
            </a:r>
            <a:r>
              <a:rPr lang="en-US" b="1" dirty="0" smtClean="0">
                <a:solidFill>
                  <a:srgbClr val="FF0000"/>
                </a:solidFill>
              </a:rPr>
              <a:t>PRC </a:t>
            </a:r>
            <a:r>
              <a:rPr lang="en-US" dirty="0" smtClean="0">
                <a:solidFill>
                  <a:srgbClr val="FF0000"/>
                </a:solidFill>
              </a:rPr>
              <a:t>is </a:t>
            </a:r>
            <a:r>
              <a:rPr lang="en-US" b="1" dirty="0" smtClean="0">
                <a:solidFill>
                  <a:srgbClr val="FF0000"/>
                </a:solidFill>
              </a:rPr>
              <a:t>&lt;</a:t>
            </a:r>
            <a:r>
              <a:rPr lang="en-US" b="1" i="1" dirty="0" smtClean="0">
                <a:solidFill>
                  <a:srgbClr val="FF0000"/>
                </a:solidFill>
              </a:rPr>
              <a:t>TIN</a:t>
            </a:r>
            <a:r>
              <a:rPr lang="en-US" b="1" dirty="0" smtClean="0">
                <a:solidFill>
                  <a:srgbClr val="FF0000"/>
                </a:solidFill>
              </a:rPr>
              <a:t>&gt;&lt;</a:t>
            </a:r>
            <a:r>
              <a:rPr lang="en-US" b="1" i="1" dirty="0" smtClean="0">
                <a:solidFill>
                  <a:srgbClr val="FF0000"/>
                </a:solidFill>
              </a:rPr>
              <a:t>Tax Type Code</a:t>
            </a:r>
            <a:r>
              <a:rPr lang="en-US" b="1" dirty="0" smtClean="0">
                <a:solidFill>
                  <a:srgbClr val="FF0000"/>
                </a:solidFill>
              </a:rPr>
              <a:t>&gt;</a:t>
            </a:r>
            <a:r>
              <a:rPr lang="en-US" dirty="0" smtClean="0">
                <a:solidFill>
                  <a:srgbClr val="FF0000"/>
                </a:solidFill>
              </a:rPr>
              <a:t>.</a:t>
            </a:r>
          </a:p>
          <a:p>
            <a:pPr algn="ctr">
              <a:buNone/>
            </a:pPr>
            <a:endParaRPr lang="en-US" sz="2100" dirty="0" smtClean="0">
              <a:solidFill>
                <a:srgbClr val="FF0000"/>
              </a:solidFill>
            </a:endParaRPr>
          </a:p>
          <a:p>
            <a:pPr algn="ctr">
              <a:buNone/>
            </a:pPr>
            <a:r>
              <a:rPr lang="en-US" i="1" dirty="0" smtClean="0">
                <a:solidFill>
                  <a:srgbClr val="FF0000"/>
                </a:solidFill>
              </a:rPr>
              <a:t>&lt;</a:t>
            </a:r>
            <a:r>
              <a:rPr lang="en-US" i="1" dirty="0" smtClean="0">
                <a:solidFill>
                  <a:srgbClr val="FF0000"/>
                </a:solidFill>
              </a:rPr>
              <a:t>TIN&gt;: Taxpayer Identification number (9 Digit), &lt;Tax type code&gt;: (2 Digit</a:t>
            </a:r>
            <a:r>
              <a:rPr lang="en-US" i="1" dirty="0" smtClean="0">
                <a:solidFill>
                  <a:srgbClr val="FF0000"/>
                </a:solidFill>
              </a:rPr>
              <a:t>)</a:t>
            </a:r>
          </a:p>
          <a:p>
            <a:pPr>
              <a:buNone/>
            </a:pPr>
            <a:endParaRPr lang="en-US" dirty="0" smtClean="0">
              <a:solidFill>
                <a:srgbClr val="FFC000"/>
              </a:solidFill>
            </a:endParaRPr>
          </a:p>
          <a:p>
            <a:pPr>
              <a:buNone/>
            </a:pPr>
            <a:r>
              <a:rPr lang="en-US" dirty="0" smtClean="0">
                <a:solidFill>
                  <a:srgbClr val="FFC000"/>
                </a:solidFill>
              </a:rPr>
              <a:t>	731852324-05</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500066"/>
          </a:xfrm>
        </p:spPr>
        <p:txBody>
          <a:bodyPr>
            <a:normAutofit fontScale="90000"/>
          </a:bodyPr>
          <a:lstStyle/>
          <a:p>
            <a:r>
              <a:rPr lang="en-US" dirty="0" smtClean="0">
                <a:solidFill>
                  <a:srgbClr val="FF0000"/>
                </a:solidFill>
              </a:rPr>
              <a:t>Listed Banks</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500032" y="785795"/>
          <a:ext cx="8501124" cy="5464202"/>
        </p:xfrm>
        <a:graphic>
          <a:graphicData uri="http://schemas.openxmlformats.org/drawingml/2006/table">
            <a:tbl>
              <a:tblPr/>
              <a:tblGrid>
                <a:gridCol w="448528"/>
                <a:gridCol w="3755292"/>
                <a:gridCol w="4297304"/>
              </a:tblGrid>
              <a:tr h="383783">
                <a:tc>
                  <a:txBody>
                    <a:bodyPr/>
                    <a:lstStyle/>
                    <a:p>
                      <a:pPr marL="0" marR="0">
                        <a:spcBef>
                          <a:spcPts val="0"/>
                        </a:spcBef>
                        <a:spcAft>
                          <a:spcPts val="0"/>
                        </a:spcAft>
                      </a:pPr>
                      <a:endParaRPr lang="en-US" sz="1200" dirty="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1059815" marR="987425" algn="l">
                        <a:spcBef>
                          <a:spcPts val="445"/>
                        </a:spcBef>
                        <a:spcAft>
                          <a:spcPts val="0"/>
                        </a:spcAft>
                      </a:pPr>
                      <a:r>
                        <a:rPr lang="en-US" sz="1100" b="1" dirty="0" smtClean="0">
                          <a:latin typeface="Times New Roman"/>
                          <a:ea typeface="Times New Roman"/>
                          <a:cs typeface="Latha"/>
                        </a:rPr>
                        <a:t>Bank</a:t>
                      </a:r>
                      <a:endParaRPr lang="en-US" sz="1100" dirty="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600075" marR="0">
                        <a:spcBef>
                          <a:spcPts val="445"/>
                        </a:spcBef>
                        <a:spcAft>
                          <a:spcPts val="0"/>
                        </a:spcAft>
                      </a:pPr>
                      <a:r>
                        <a:rPr lang="en-US" sz="1100" b="1">
                          <a:latin typeface="Times New Roman"/>
                          <a:ea typeface="Times New Roman"/>
                          <a:cs typeface="Latha"/>
                        </a:rPr>
                        <a:t>Reference Cage/Field Label</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r>
              <a:tr h="307136">
                <a:tc>
                  <a:txBody>
                    <a:bodyPr/>
                    <a:lstStyle/>
                    <a:p>
                      <a:pPr marL="34290" marR="29845" algn="ctr">
                        <a:spcBef>
                          <a:spcPts val="355"/>
                        </a:spcBef>
                        <a:spcAft>
                          <a:spcPts val="0"/>
                        </a:spcAft>
                      </a:pPr>
                      <a:r>
                        <a:rPr lang="en-US" sz="1200">
                          <a:latin typeface="Times New Roman"/>
                          <a:ea typeface="Times New Roman"/>
                          <a:cs typeface="Latha"/>
                        </a:rPr>
                        <a:t>01.</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Bank of Ceylon (BOC)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Description</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8563">
                <a:tc>
                  <a:txBody>
                    <a:bodyPr/>
                    <a:lstStyle/>
                    <a:p>
                      <a:pPr marL="34290" marR="29845" algn="ctr">
                        <a:spcBef>
                          <a:spcPts val="355"/>
                        </a:spcBef>
                        <a:spcAft>
                          <a:spcPts val="0"/>
                        </a:spcAft>
                      </a:pPr>
                      <a:r>
                        <a:rPr lang="en-US" sz="1200">
                          <a:latin typeface="Times New Roman"/>
                          <a:ea typeface="Times New Roman"/>
                          <a:cs typeface="Latha"/>
                        </a:rPr>
                        <a:t>02.</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People’s Bank</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Transaction Remarks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40"/>
                        </a:spcBef>
                        <a:spcAft>
                          <a:spcPts val="0"/>
                        </a:spcAft>
                      </a:pPr>
                      <a:r>
                        <a:rPr lang="en-US" sz="1200">
                          <a:latin typeface="Times New Roman"/>
                          <a:ea typeface="Times New Roman"/>
                          <a:cs typeface="Latha"/>
                        </a:rPr>
                        <a:t>03.</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40"/>
                        </a:spcBef>
                        <a:spcAft>
                          <a:spcPts val="0"/>
                        </a:spcAft>
                      </a:pPr>
                      <a:r>
                        <a:rPr lang="en-US" sz="1200">
                          <a:latin typeface="Times New Roman"/>
                          <a:ea typeface="Times New Roman"/>
                          <a:cs typeface="Latha"/>
                        </a:rPr>
                        <a:t>Commercial Bank of Ceylon PLC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40"/>
                        </a:spcBef>
                        <a:spcAft>
                          <a:spcPts val="0"/>
                        </a:spcAft>
                      </a:pPr>
                      <a:r>
                        <a:rPr lang="en-US" sz="1200">
                          <a:latin typeface="Times New Roman"/>
                          <a:ea typeface="Times New Roman"/>
                          <a:cs typeface="Latha"/>
                        </a:rPr>
                        <a:t>Beneficiary's Account Narration</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40"/>
                        </a:spcBef>
                        <a:spcAft>
                          <a:spcPts val="0"/>
                        </a:spcAft>
                      </a:pPr>
                      <a:r>
                        <a:rPr lang="en-US" sz="1200">
                          <a:latin typeface="Times New Roman"/>
                          <a:ea typeface="Times New Roman"/>
                          <a:cs typeface="Latha"/>
                        </a:rPr>
                        <a:t>04.</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40"/>
                        </a:spcBef>
                        <a:spcAft>
                          <a:spcPts val="0"/>
                        </a:spcAft>
                      </a:pPr>
                      <a:r>
                        <a:rPr lang="en-US" sz="1200">
                          <a:latin typeface="Times New Roman"/>
                          <a:ea typeface="Times New Roman"/>
                          <a:cs typeface="Latha"/>
                        </a:rPr>
                        <a:t>Nations Trust Bank PLC (NTB)</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40"/>
                        </a:spcBef>
                        <a:spcAft>
                          <a:spcPts val="0"/>
                        </a:spcAft>
                      </a:pPr>
                      <a:r>
                        <a:rPr lang="en-US" sz="1200">
                          <a:latin typeface="Times New Roman"/>
                          <a:ea typeface="Times New Roman"/>
                          <a:cs typeface="Latha"/>
                        </a:rPr>
                        <a:t>Remarks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55"/>
                        </a:spcBef>
                        <a:spcAft>
                          <a:spcPts val="0"/>
                        </a:spcAft>
                      </a:pPr>
                      <a:r>
                        <a:rPr lang="en-US" sz="1200">
                          <a:latin typeface="Times New Roman"/>
                          <a:ea typeface="Times New Roman"/>
                          <a:cs typeface="Latha"/>
                        </a:rPr>
                        <a:t>05.</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Sampath Bank PLC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Transfer Remarks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55"/>
                        </a:spcBef>
                        <a:spcAft>
                          <a:spcPts val="0"/>
                        </a:spcAft>
                      </a:pPr>
                      <a:r>
                        <a:rPr lang="en-US" sz="1200">
                          <a:latin typeface="Times New Roman"/>
                          <a:ea typeface="Times New Roman"/>
                          <a:cs typeface="Latha"/>
                        </a:rPr>
                        <a:t>06.</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HSBC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Your Reference</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55"/>
                        </a:spcBef>
                        <a:spcAft>
                          <a:spcPts val="0"/>
                        </a:spcAft>
                      </a:pPr>
                      <a:r>
                        <a:rPr lang="en-US" sz="1200">
                          <a:latin typeface="Times New Roman"/>
                          <a:ea typeface="Times New Roman"/>
                          <a:cs typeface="Latha"/>
                        </a:rPr>
                        <a:t>07.</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dirty="0" err="1">
                          <a:latin typeface="Times New Roman"/>
                          <a:ea typeface="Times New Roman"/>
                          <a:cs typeface="Latha"/>
                        </a:rPr>
                        <a:t>Cargills</a:t>
                      </a:r>
                      <a:r>
                        <a:rPr lang="en-US" sz="1200" dirty="0">
                          <a:latin typeface="Times New Roman"/>
                          <a:ea typeface="Times New Roman"/>
                          <a:cs typeface="Latha"/>
                        </a:rPr>
                        <a:t> Bank Limited</a:t>
                      </a:r>
                      <a:endParaRPr lang="en-US" sz="1100" dirty="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Reference</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8563">
                <a:tc>
                  <a:txBody>
                    <a:bodyPr/>
                    <a:lstStyle/>
                    <a:p>
                      <a:pPr marL="34290" marR="29845" algn="ctr">
                        <a:spcBef>
                          <a:spcPts val="355"/>
                        </a:spcBef>
                        <a:spcAft>
                          <a:spcPts val="0"/>
                        </a:spcAft>
                      </a:pPr>
                      <a:r>
                        <a:rPr lang="en-US" sz="1200">
                          <a:latin typeface="Times New Roman"/>
                          <a:ea typeface="Times New Roman"/>
                          <a:cs typeface="Latha"/>
                        </a:rPr>
                        <a:t>08.</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National Development Bank</a:t>
                      </a:r>
                      <a:r>
                        <a:rPr lang="en-US" sz="1200" spc="275">
                          <a:latin typeface="Times New Roman"/>
                          <a:ea typeface="Times New Roman"/>
                          <a:cs typeface="Latha"/>
                        </a:rPr>
                        <a:t> </a:t>
                      </a:r>
                      <a:r>
                        <a:rPr lang="en-US" sz="1200">
                          <a:latin typeface="Times New Roman"/>
                          <a:ea typeface="Times New Roman"/>
                          <a:cs typeface="Latha"/>
                        </a:rPr>
                        <a:t>(NDB)</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Remarks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3362">
                <a:tc>
                  <a:txBody>
                    <a:bodyPr/>
                    <a:lstStyle/>
                    <a:p>
                      <a:pPr marL="34290" marR="29845" algn="ctr">
                        <a:spcBef>
                          <a:spcPts val="640"/>
                        </a:spcBef>
                        <a:spcAft>
                          <a:spcPts val="0"/>
                        </a:spcAft>
                      </a:pPr>
                      <a:r>
                        <a:rPr lang="en-US" sz="1200">
                          <a:latin typeface="Times New Roman"/>
                          <a:ea typeface="Times New Roman"/>
                          <a:cs typeface="Latha"/>
                        </a:rPr>
                        <a:t>09.</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640"/>
                        </a:spcBef>
                        <a:spcAft>
                          <a:spcPts val="0"/>
                        </a:spcAft>
                      </a:pPr>
                      <a:r>
                        <a:rPr lang="en-US" sz="1200">
                          <a:latin typeface="Times New Roman"/>
                          <a:ea typeface="Times New Roman"/>
                          <a:cs typeface="Latha"/>
                        </a:rPr>
                        <a:t>Standard Chartered Bank (SCB)</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lnSpc>
                          <a:spcPts val="1340"/>
                        </a:lnSpc>
                        <a:spcBef>
                          <a:spcPts val="0"/>
                        </a:spcBef>
                        <a:spcAft>
                          <a:spcPts val="0"/>
                        </a:spcAft>
                      </a:pPr>
                      <a:r>
                        <a:rPr lang="en-US" sz="1200">
                          <a:latin typeface="Times New Roman"/>
                          <a:ea typeface="Times New Roman"/>
                          <a:cs typeface="Latha"/>
                        </a:rPr>
                        <a:t>Retail - Transfer reference</a:t>
                      </a:r>
                      <a:endParaRPr lang="en-US" sz="1100">
                        <a:latin typeface="Times New Roman"/>
                        <a:ea typeface="Times New Roman"/>
                        <a:cs typeface="Latha"/>
                      </a:endParaRPr>
                    </a:p>
                    <a:p>
                      <a:pPr marL="115570" marR="0">
                        <a:lnSpc>
                          <a:spcPts val="1320"/>
                        </a:lnSpc>
                        <a:spcBef>
                          <a:spcPts val="0"/>
                        </a:spcBef>
                        <a:spcAft>
                          <a:spcPts val="0"/>
                        </a:spcAft>
                      </a:pPr>
                      <a:r>
                        <a:rPr lang="en-US" sz="1200">
                          <a:latin typeface="Times New Roman"/>
                          <a:ea typeface="Times New Roman"/>
                          <a:cs typeface="Latha"/>
                        </a:rPr>
                        <a:t>Corporate – Details of payments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5548">
                <a:tc>
                  <a:txBody>
                    <a:bodyPr/>
                    <a:lstStyle/>
                    <a:p>
                      <a:pPr marL="34290" marR="29845" algn="ctr">
                        <a:spcBef>
                          <a:spcPts val="595"/>
                        </a:spcBef>
                        <a:spcAft>
                          <a:spcPts val="0"/>
                        </a:spcAft>
                      </a:pPr>
                      <a:r>
                        <a:rPr lang="en-US" sz="1200">
                          <a:latin typeface="Times New Roman"/>
                          <a:ea typeface="Times New Roman"/>
                          <a:cs typeface="Latha"/>
                        </a:rPr>
                        <a:t>10.</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595"/>
                        </a:spcBef>
                        <a:spcAft>
                          <a:spcPts val="0"/>
                        </a:spcAft>
                      </a:pPr>
                      <a:r>
                        <a:rPr lang="en-US" sz="1200">
                          <a:latin typeface="Times New Roman"/>
                          <a:ea typeface="Times New Roman"/>
                          <a:cs typeface="Latha"/>
                        </a:rPr>
                        <a:t>Seylan Bank PLC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lnSpc>
                          <a:spcPts val="1340"/>
                        </a:lnSpc>
                        <a:spcBef>
                          <a:spcPts val="0"/>
                        </a:spcBef>
                        <a:spcAft>
                          <a:spcPts val="0"/>
                        </a:spcAft>
                      </a:pPr>
                      <a:r>
                        <a:rPr lang="en-US" sz="1200">
                          <a:latin typeface="Times New Roman"/>
                          <a:ea typeface="Times New Roman"/>
                          <a:cs typeface="Latha"/>
                        </a:rPr>
                        <a:t>Personal - </a:t>
                      </a:r>
                      <a:r>
                        <a:rPr lang="en-US" sz="1100">
                          <a:latin typeface="Times New Roman"/>
                          <a:ea typeface="Times New Roman"/>
                          <a:cs typeface="Latha"/>
                        </a:rPr>
                        <a:t>Beneficiary Reference</a:t>
                      </a:r>
                    </a:p>
                    <a:p>
                      <a:pPr marL="115570" marR="0">
                        <a:lnSpc>
                          <a:spcPts val="1190"/>
                        </a:lnSpc>
                        <a:spcBef>
                          <a:spcPts val="10"/>
                        </a:spcBef>
                        <a:spcAft>
                          <a:spcPts val="0"/>
                        </a:spcAft>
                      </a:pPr>
                      <a:r>
                        <a:rPr lang="en-US" sz="1100">
                          <a:latin typeface="Times New Roman"/>
                          <a:ea typeface="Times New Roman"/>
                          <a:cs typeface="Latha"/>
                        </a:rPr>
                        <a:t>Corporate / Mobile - Funds Transfer Remarks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275">
                <a:tc>
                  <a:txBody>
                    <a:bodyPr/>
                    <a:lstStyle/>
                    <a:p>
                      <a:pPr marL="34290" marR="29845" algn="ctr">
                        <a:spcBef>
                          <a:spcPts val="355"/>
                        </a:spcBef>
                        <a:spcAft>
                          <a:spcPts val="0"/>
                        </a:spcAft>
                      </a:pPr>
                      <a:r>
                        <a:rPr lang="en-US" sz="1200">
                          <a:latin typeface="Times New Roman"/>
                          <a:ea typeface="Times New Roman"/>
                          <a:cs typeface="Latha"/>
                        </a:rPr>
                        <a:t>11.</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Hatton National Bank PLC (HNB)</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55"/>
                        </a:spcBef>
                        <a:spcAft>
                          <a:spcPts val="0"/>
                        </a:spcAft>
                      </a:pPr>
                      <a:r>
                        <a:rPr lang="en-US" sz="1200">
                          <a:latin typeface="Times New Roman"/>
                          <a:ea typeface="Times New Roman"/>
                          <a:cs typeface="Latha"/>
                        </a:rPr>
                        <a:t>Credit Remarks</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40"/>
                        </a:spcBef>
                        <a:spcAft>
                          <a:spcPts val="0"/>
                        </a:spcAft>
                      </a:pPr>
                      <a:r>
                        <a:rPr lang="en-US" sz="1200">
                          <a:latin typeface="Times New Roman"/>
                          <a:ea typeface="Times New Roman"/>
                          <a:cs typeface="Latha"/>
                        </a:rPr>
                        <a:t>12.</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40"/>
                        </a:spcBef>
                        <a:spcAft>
                          <a:spcPts val="0"/>
                        </a:spcAft>
                      </a:pPr>
                      <a:r>
                        <a:rPr lang="en-US" sz="1200">
                          <a:latin typeface="Times New Roman"/>
                          <a:ea typeface="Times New Roman"/>
                          <a:cs typeface="Latha"/>
                        </a:rPr>
                        <a:t>Citibank</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40"/>
                        </a:spcBef>
                        <a:spcAft>
                          <a:spcPts val="0"/>
                        </a:spcAft>
                      </a:pPr>
                      <a:r>
                        <a:rPr lang="en-US" sz="1200">
                          <a:latin typeface="Times New Roman"/>
                          <a:ea typeface="Times New Roman"/>
                          <a:cs typeface="Latha"/>
                        </a:rPr>
                        <a:t>Transactions Reference Number</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36">
                <a:tc>
                  <a:txBody>
                    <a:bodyPr/>
                    <a:lstStyle/>
                    <a:p>
                      <a:pPr marL="34290" marR="29845" algn="ctr">
                        <a:spcBef>
                          <a:spcPts val="340"/>
                        </a:spcBef>
                        <a:spcAft>
                          <a:spcPts val="0"/>
                        </a:spcAft>
                      </a:pPr>
                      <a:r>
                        <a:rPr lang="en-US" sz="1200">
                          <a:latin typeface="Times New Roman"/>
                          <a:ea typeface="Times New Roman"/>
                          <a:cs typeface="Latha"/>
                        </a:rPr>
                        <a:t>13.</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40"/>
                        </a:spcBef>
                        <a:spcAft>
                          <a:spcPts val="0"/>
                        </a:spcAft>
                      </a:pPr>
                      <a:r>
                        <a:rPr lang="en-US" sz="1200">
                          <a:latin typeface="Times New Roman"/>
                          <a:ea typeface="Times New Roman"/>
                          <a:cs typeface="Latha"/>
                        </a:rPr>
                        <a:t>Deutsche Bank</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340"/>
                        </a:spcBef>
                        <a:spcAft>
                          <a:spcPts val="0"/>
                        </a:spcAft>
                      </a:pPr>
                      <a:r>
                        <a:rPr lang="en-US" sz="1200">
                          <a:latin typeface="Times New Roman"/>
                          <a:ea typeface="Times New Roman"/>
                          <a:cs typeface="Latha"/>
                        </a:rPr>
                        <a:t>Beneficiary Reference</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11">
                <a:tc>
                  <a:txBody>
                    <a:bodyPr/>
                    <a:lstStyle/>
                    <a:p>
                      <a:pPr marL="34290" marR="29845" algn="ctr">
                        <a:spcBef>
                          <a:spcPts val="355"/>
                        </a:spcBef>
                        <a:spcAft>
                          <a:spcPts val="0"/>
                        </a:spcAft>
                      </a:pPr>
                      <a:r>
                        <a:rPr lang="en-US" sz="1200">
                          <a:latin typeface="Times New Roman"/>
                          <a:ea typeface="Times New Roman"/>
                          <a:cs typeface="Latha"/>
                        </a:rPr>
                        <a:t>14.</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355"/>
                        </a:spcBef>
                        <a:spcAft>
                          <a:spcPts val="0"/>
                        </a:spcAft>
                      </a:pPr>
                      <a:r>
                        <a:rPr lang="en-US" sz="1200">
                          <a:latin typeface="Times New Roman"/>
                          <a:ea typeface="Times New Roman"/>
                          <a:cs typeface="Latha"/>
                        </a:rPr>
                        <a:t>Pan Asia Bank PLC</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5570" marR="0">
                        <a:spcBef>
                          <a:spcPts val="410"/>
                        </a:spcBef>
                        <a:spcAft>
                          <a:spcPts val="0"/>
                        </a:spcAft>
                      </a:pPr>
                      <a:r>
                        <a:rPr lang="en-US" sz="1100">
                          <a:latin typeface="Times New Roman"/>
                          <a:ea typeface="Times New Roman"/>
                          <a:cs typeface="Latha"/>
                        </a:rPr>
                        <a:t>Fund Transfer Remarks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5C5C5"/>
                      </a:solidFill>
                      <a:prstDash val="solid"/>
                      <a:round/>
                      <a:headEnd type="none" w="med" len="med"/>
                      <a:tailEnd type="none" w="med" len="med"/>
                    </a:lnB>
                    <a:solidFill>
                      <a:schemeClr val="bg1"/>
                    </a:solidFill>
                  </a:tcPr>
                </a:tc>
              </a:tr>
              <a:tr h="628009">
                <a:tc>
                  <a:txBody>
                    <a:bodyPr/>
                    <a:lstStyle/>
                    <a:p>
                      <a:pPr marL="34290" marR="29845" algn="ctr">
                        <a:spcBef>
                          <a:spcPts val="745"/>
                        </a:spcBef>
                        <a:spcAft>
                          <a:spcPts val="0"/>
                        </a:spcAft>
                      </a:pPr>
                      <a:r>
                        <a:rPr lang="en-US" sz="1200">
                          <a:latin typeface="Times New Roman"/>
                          <a:ea typeface="Times New Roman"/>
                          <a:cs typeface="Latha"/>
                        </a:rPr>
                        <a:t>15.</a:t>
                      </a:r>
                      <a:endParaRPr lang="en-US" sz="110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6675" marR="0">
                        <a:spcBef>
                          <a:spcPts val="745"/>
                        </a:spcBef>
                        <a:spcAft>
                          <a:spcPts val="0"/>
                        </a:spcAft>
                      </a:pPr>
                      <a:r>
                        <a:rPr lang="en-US" sz="1200" dirty="0">
                          <a:latin typeface="Times New Roman"/>
                          <a:ea typeface="Times New Roman"/>
                          <a:cs typeface="Latha"/>
                        </a:rPr>
                        <a:t>DFCC Bank PLC</a:t>
                      </a:r>
                      <a:endParaRPr lang="en-US" sz="1100" dirty="0">
                        <a:latin typeface="Times New Roman"/>
                        <a:ea typeface="Times New Roman"/>
                        <a:cs typeface="Latha"/>
                      </a:endParaRPr>
                    </a:p>
                  </a:txBody>
                  <a:tcPr marL="0" marR="0" marT="0" marB="0">
                    <a:lnL w="12700" cap="flat" cmpd="sng" algn="ctr">
                      <a:solidFill>
                        <a:srgbClr val="000000"/>
                      </a:solidFill>
                      <a:prstDash val="solid"/>
                      <a:round/>
                      <a:headEnd type="none" w="med" len="med"/>
                      <a:tailEnd type="none" w="med" len="med"/>
                    </a:lnL>
                    <a:lnR w="19050" cap="flat" cmpd="dbl" algn="ctr">
                      <a:solidFill>
                        <a:srgbClr val="C5C5C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42875" marR="86360">
                        <a:spcBef>
                          <a:spcPts val="65"/>
                        </a:spcBef>
                        <a:spcAft>
                          <a:spcPts val="0"/>
                        </a:spcAft>
                      </a:pPr>
                      <a:r>
                        <a:rPr lang="en-US" sz="1200" dirty="0">
                          <a:latin typeface="Times New Roman"/>
                          <a:ea typeface="Times New Roman"/>
                          <a:cs typeface="Latha"/>
                        </a:rPr>
                        <a:t>**Please contact DFCC via 0112350000 or </a:t>
                      </a:r>
                      <a:r>
                        <a:rPr lang="en-US" sz="1200" u="none" strike="noStrike" dirty="0">
                          <a:solidFill>
                            <a:srgbClr val="0000FF"/>
                          </a:solidFill>
                          <a:latin typeface="Times New Roman"/>
                          <a:ea typeface="Times New Roman"/>
                          <a:cs typeface="Latha"/>
                          <a:hlinkClick r:id="rId2"/>
                        </a:rPr>
                        <a:t>info@dfccbank.com </a:t>
                      </a:r>
                      <a:r>
                        <a:rPr lang="en-US" sz="1200" dirty="0">
                          <a:latin typeface="Times New Roman"/>
                          <a:ea typeface="Times New Roman"/>
                          <a:cs typeface="Latha"/>
                        </a:rPr>
                        <a:t>for instructions</a:t>
                      </a:r>
                      <a:endParaRPr lang="en-US" sz="1100" dirty="0">
                        <a:latin typeface="Times New Roman"/>
                        <a:ea typeface="Times New Roman"/>
                        <a:cs typeface="Latha"/>
                      </a:endParaRPr>
                    </a:p>
                  </a:txBody>
                  <a:tcPr marL="0" marR="0" marT="0" marB="0">
                    <a:lnL w="19050" cap="flat" cmpd="dbl" algn="ctr">
                      <a:solidFill>
                        <a:srgbClr val="C5C5C5"/>
                      </a:solidFill>
                      <a:prstDash val="solid"/>
                      <a:round/>
                      <a:headEnd type="none" w="med" len="med"/>
                      <a:tailEnd type="none" w="med" len="med"/>
                    </a:lnL>
                    <a:lnR w="12700" cap="flat" cmpd="dbl" algn="ctr">
                      <a:solidFill>
                        <a:srgbClr val="C5C5C5"/>
                      </a:solidFill>
                      <a:prstDash val="solid"/>
                      <a:round/>
                      <a:headEnd type="none" w="med" len="med"/>
                      <a:tailEnd type="none" w="med" len="med"/>
                    </a:lnR>
                    <a:lnT w="19050" cap="flat" cmpd="sng" algn="ctr">
                      <a:solidFill>
                        <a:srgbClr val="C5C5C5"/>
                      </a:solidFill>
                      <a:prstDash val="solid"/>
                      <a:round/>
                      <a:headEnd type="none" w="med" len="med"/>
                      <a:tailEnd type="none" w="med" len="med"/>
                    </a:lnT>
                    <a:lnB w="19050" cap="flat" cmpd="sng" algn="ctr">
                      <a:solidFill>
                        <a:srgbClr val="C5C5C5"/>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solidFill>
                  <a:srgbClr val="FF0000"/>
                </a:solidFill>
              </a:rPr>
              <a:t>List of Tax Type Code</a:t>
            </a:r>
            <a:endParaRPr lang="en-US" dirty="0">
              <a:solidFill>
                <a:srgbClr val="FF0000"/>
              </a:solidFill>
            </a:endParaRPr>
          </a:p>
        </p:txBody>
      </p:sp>
      <p:graphicFrame>
        <p:nvGraphicFramePr>
          <p:cNvPr id="5" name="Content Placeholder 4"/>
          <p:cNvGraphicFramePr>
            <a:graphicFrameLocks noGrp="1"/>
          </p:cNvGraphicFramePr>
          <p:nvPr>
            <p:ph idx="1"/>
          </p:nvPr>
        </p:nvGraphicFramePr>
        <p:xfrm>
          <a:off x="428596" y="928670"/>
          <a:ext cx="8229600" cy="55626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1475105" marR="1469390" algn="ctr">
                        <a:spcBef>
                          <a:spcPts val="280"/>
                        </a:spcBef>
                        <a:spcAft>
                          <a:spcPts val="0"/>
                        </a:spcAft>
                      </a:pPr>
                      <a:r>
                        <a:rPr lang="en-US" sz="1200" b="1" dirty="0">
                          <a:latin typeface="Times New Roman"/>
                          <a:ea typeface="Times New Roman"/>
                          <a:cs typeface="Latha"/>
                        </a:rPr>
                        <a:t>Tax Type</a:t>
                      </a:r>
                      <a:endParaRPr lang="en-US" sz="1100" dirty="0">
                        <a:latin typeface="Times New Roman"/>
                        <a:ea typeface="Times New Roman"/>
                        <a:cs typeface="Latha"/>
                      </a:endParaRPr>
                    </a:p>
                  </a:txBody>
                  <a:tcPr marL="0" marR="0" marT="0" marB="0"/>
                </a:tc>
                <a:tc>
                  <a:txBody>
                    <a:bodyPr/>
                    <a:lstStyle/>
                    <a:p>
                      <a:pPr marL="216535" marR="212090" algn="ctr">
                        <a:spcBef>
                          <a:spcPts val="280"/>
                        </a:spcBef>
                        <a:spcAft>
                          <a:spcPts val="0"/>
                        </a:spcAft>
                      </a:pPr>
                      <a:r>
                        <a:rPr lang="en-US" sz="1200" b="1">
                          <a:latin typeface="Times New Roman"/>
                          <a:ea typeface="Times New Roman"/>
                          <a:cs typeface="Latha"/>
                        </a:rPr>
                        <a:t>Code</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Corporate Income Tax</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02</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PAYE</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03</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Dividend Tax</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04</a:t>
                      </a:r>
                      <a:endParaRPr lang="en-US" sz="1100">
                        <a:latin typeface="Times New Roman"/>
                        <a:ea typeface="Times New Roman"/>
                        <a:cs typeface="Latha"/>
                      </a:endParaRPr>
                    </a:p>
                  </a:txBody>
                  <a:tcPr marL="0" marR="0" marT="0" marB="0"/>
                </a:tc>
              </a:tr>
              <a:tr h="370840">
                <a:tc>
                  <a:txBody>
                    <a:bodyPr/>
                    <a:lstStyle/>
                    <a:p>
                      <a:pPr marL="67945" marR="0">
                        <a:spcBef>
                          <a:spcPts val="270"/>
                        </a:spcBef>
                        <a:spcAft>
                          <a:spcPts val="0"/>
                        </a:spcAft>
                      </a:pPr>
                      <a:r>
                        <a:rPr lang="en-US" sz="1200">
                          <a:latin typeface="Times New Roman"/>
                          <a:ea typeface="Times New Roman"/>
                          <a:cs typeface="Latha"/>
                        </a:rPr>
                        <a:t>Individual Income Tax</a:t>
                      </a:r>
                      <a:endParaRPr lang="en-US" sz="1100">
                        <a:latin typeface="Times New Roman"/>
                        <a:ea typeface="Times New Roman"/>
                        <a:cs typeface="Latha"/>
                      </a:endParaRPr>
                    </a:p>
                  </a:txBody>
                  <a:tcPr marL="0" marR="0" marT="0" marB="0"/>
                </a:tc>
                <a:tc>
                  <a:txBody>
                    <a:bodyPr/>
                    <a:lstStyle/>
                    <a:p>
                      <a:pPr marL="216535" marR="212090" algn="ctr">
                        <a:spcBef>
                          <a:spcPts val="270"/>
                        </a:spcBef>
                        <a:spcAft>
                          <a:spcPts val="0"/>
                        </a:spcAft>
                      </a:pPr>
                      <a:r>
                        <a:rPr lang="en-US" sz="1200">
                          <a:latin typeface="Times New Roman"/>
                          <a:ea typeface="Times New Roman"/>
                          <a:cs typeface="Latha"/>
                        </a:rPr>
                        <a:t>05</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Tax on Distributable Profit (Deemed Dividend Tax)</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08</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Partnership Tax</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09</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Remittance Tax</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13</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WHT on Interest on Deposits</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43</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WHT on Specified Fee &amp; Others</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44</a:t>
                      </a:r>
                      <a:endParaRPr lang="en-US" sz="1100">
                        <a:latin typeface="Times New Roman"/>
                        <a:ea typeface="Times New Roman"/>
                        <a:cs typeface="Latha"/>
                      </a:endParaRPr>
                    </a:p>
                  </a:txBody>
                  <a:tcPr marL="0" marR="0" marT="0" marB="0"/>
                </a:tc>
              </a:tr>
              <a:tr h="370840">
                <a:tc>
                  <a:txBody>
                    <a:bodyPr/>
                    <a:lstStyle/>
                    <a:p>
                      <a:pPr marL="67945" marR="0">
                        <a:spcBef>
                          <a:spcPts val="270"/>
                        </a:spcBef>
                        <a:spcAft>
                          <a:spcPts val="0"/>
                        </a:spcAft>
                      </a:pPr>
                      <a:r>
                        <a:rPr lang="en-US" sz="1200">
                          <a:latin typeface="Times New Roman"/>
                          <a:ea typeface="Times New Roman"/>
                          <a:cs typeface="Latha"/>
                        </a:rPr>
                        <a:t>Value Added Tax (VAT)</a:t>
                      </a:r>
                      <a:endParaRPr lang="en-US" sz="1100">
                        <a:latin typeface="Times New Roman"/>
                        <a:ea typeface="Times New Roman"/>
                        <a:cs typeface="Latha"/>
                      </a:endParaRPr>
                    </a:p>
                  </a:txBody>
                  <a:tcPr marL="0" marR="0" marT="0" marB="0"/>
                </a:tc>
                <a:tc>
                  <a:txBody>
                    <a:bodyPr/>
                    <a:lstStyle/>
                    <a:p>
                      <a:pPr marL="216535" marR="212090" algn="ctr">
                        <a:spcBef>
                          <a:spcPts val="270"/>
                        </a:spcBef>
                        <a:spcAft>
                          <a:spcPts val="0"/>
                        </a:spcAft>
                      </a:pPr>
                      <a:r>
                        <a:rPr lang="en-US" sz="1200">
                          <a:latin typeface="Times New Roman"/>
                          <a:ea typeface="Times New Roman"/>
                          <a:cs typeface="Latha"/>
                        </a:rPr>
                        <a:t>70</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Value Added Tax on Financial Services (VAT on FS)</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75</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Economic Service Charge (ESC)</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80</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Nation Building Tax (NBT)</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a:latin typeface="Times New Roman"/>
                          <a:ea typeface="Times New Roman"/>
                          <a:cs typeface="Latha"/>
                        </a:rPr>
                        <a:t>90</a:t>
                      </a:r>
                      <a:endParaRPr lang="en-US" sz="1100">
                        <a:latin typeface="Times New Roman"/>
                        <a:ea typeface="Times New Roman"/>
                        <a:cs typeface="Latha"/>
                      </a:endParaRPr>
                    </a:p>
                  </a:txBody>
                  <a:tcPr marL="0" marR="0" marT="0" marB="0"/>
                </a:tc>
              </a:tr>
              <a:tr h="370840">
                <a:tc>
                  <a:txBody>
                    <a:bodyPr/>
                    <a:lstStyle/>
                    <a:p>
                      <a:pPr marL="67945" marR="0">
                        <a:spcBef>
                          <a:spcPts val="255"/>
                        </a:spcBef>
                        <a:spcAft>
                          <a:spcPts val="0"/>
                        </a:spcAft>
                      </a:pPr>
                      <a:r>
                        <a:rPr lang="en-US" sz="1200">
                          <a:latin typeface="Times New Roman"/>
                          <a:ea typeface="Times New Roman"/>
                          <a:cs typeface="Latha"/>
                        </a:rPr>
                        <a:t>Stamp Duty</a:t>
                      </a:r>
                      <a:endParaRPr lang="en-US" sz="1100">
                        <a:latin typeface="Times New Roman"/>
                        <a:ea typeface="Times New Roman"/>
                        <a:cs typeface="Latha"/>
                      </a:endParaRPr>
                    </a:p>
                  </a:txBody>
                  <a:tcPr marL="0" marR="0" marT="0" marB="0"/>
                </a:tc>
                <a:tc>
                  <a:txBody>
                    <a:bodyPr/>
                    <a:lstStyle/>
                    <a:p>
                      <a:pPr marL="216535" marR="212090" algn="ctr">
                        <a:spcBef>
                          <a:spcPts val="255"/>
                        </a:spcBef>
                        <a:spcAft>
                          <a:spcPts val="0"/>
                        </a:spcAft>
                      </a:pPr>
                      <a:r>
                        <a:rPr lang="en-US" sz="1200" dirty="0">
                          <a:latin typeface="Times New Roman"/>
                          <a:ea typeface="Times New Roman"/>
                          <a:cs typeface="Latha"/>
                        </a:rPr>
                        <a:t>60</a:t>
                      </a:r>
                      <a:endParaRPr lang="en-US" sz="1100" dirty="0">
                        <a:latin typeface="Times New Roman"/>
                        <a:ea typeface="Times New Roman"/>
                        <a:cs typeface="Latha"/>
                      </a:endParaRPr>
                    </a:p>
                  </a:txBody>
                  <a:tcPr marL="0" marR="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t>A typical Online Fund Transfer</a:t>
            </a:r>
            <a:r>
              <a:rPr lang="en-US" dirty="0" smtClean="0">
                <a:solidFill>
                  <a:srgbClr val="FF0000"/>
                </a:solidFill>
              </a:rPr>
              <a:t> </a:t>
            </a:r>
            <a:r>
              <a:rPr lang="en-US" dirty="0" smtClean="0">
                <a:solidFill>
                  <a:srgbClr val="FF0000"/>
                </a:solidFill>
              </a:rPr>
              <a:t/>
            </a:r>
            <a:br>
              <a:rPr lang="en-US" dirty="0" smtClean="0">
                <a:solidFill>
                  <a:srgbClr val="FF0000"/>
                </a:solidFill>
              </a:rPr>
            </a:br>
            <a:r>
              <a:rPr lang="en-US" dirty="0" smtClean="0">
                <a:solidFill>
                  <a:srgbClr val="FF0000"/>
                </a:solidFill>
              </a:rPr>
              <a:t>Confirmation </a:t>
            </a:r>
            <a:r>
              <a:rPr lang="en-US" dirty="0" smtClean="0">
                <a:solidFill>
                  <a:srgbClr val="FF0000"/>
                </a:solidFill>
              </a:rPr>
              <a:t>is shown </a:t>
            </a:r>
            <a:r>
              <a:rPr lang="en-US" dirty="0" smtClean="0">
                <a:solidFill>
                  <a:srgbClr val="FF0000"/>
                </a:solidFill>
              </a:rPr>
              <a:t>below</a:t>
            </a:r>
            <a:br>
              <a:rPr lang="en-US" dirty="0" smtClean="0">
                <a:solidFill>
                  <a:srgbClr val="FF0000"/>
                </a:solidFill>
              </a:rPr>
            </a:br>
            <a:endParaRPr lang="en-US" dirty="0">
              <a:solidFill>
                <a:srgbClr val="FF0000"/>
              </a:solidFill>
            </a:endParaRPr>
          </a:p>
        </p:txBody>
      </p:sp>
      <p:grpSp>
        <p:nvGrpSpPr>
          <p:cNvPr id="58370" name="Group 2"/>
          <p:cNvGrpSpPr>
            <a:grpSpLocks noGrp="1"/>
          </p:cNvGrpSpPr>
          <p:nvPr>
            <p:ph idx="1"/>
          </p:nvPr>
        </p:nvGrpSpPr>
        <p:grpSpPr bwMode="auto">
          <a:xfrm>
            <a:off x="214282" y="1071546"/>
            <a:ext cx="8643998" cy="5286412"/>
            <a:chOff x="2489" y="808"/>
            <a:chExt cx="7198" cy="3579"/>
          </a:xfrm>
        </p:grpSpPr>
        <p:pic>
          <p:nvPicPr>
            <p:cNvPr id="58371" name="Picture 3"/>
            <p:cNvPicPr>
              <a:picLocks noChangeAspect="1" noChangeArrowheads="1"/>
            </p:cNvPicPr>
            <p:nvPr/>
          </p:nvPicPr>
          <p:blipFill>
            <a:blip r:embed="rId2"/>
            <a:srcRect/>
            <a:stretch>
              <a:fillRect/>
            </a:stretch>
          </p:blipFill>
          <p:spPr bwMode="auto">
            <a:xfrm>
              <a:off x="2503" y="822"/>
              <a:ext cx="7169" cy="3550"/>
            </a:xfrm>
            <a:prstGeom prst="rect">
              <a:avLst/>
            </a:prstGeom>
            <a:noFill/>
            <a:ln w="9525">
              <a:noFill/>
              <a:miter lim="800000"/>
              <a:headEnd/>
              <a:tailEnd/>
            </a:ln>
          </p:spPr>
        </p:pic>
        <p:sp>
          <p:nvSpPr>
            <p:cNvPr id="58372" name="Rectangle 4"/>
            <p:cNvSpPr>
              <a:spLocks noChangeArrowheads="1"/>
            </p:cNvSpPr>
            <p:nvPr/>
          </p:nvSpPr>
          <p:spPr bwMode="auto">
            <a:xfrm>
              <a:off x="2496" y="815"/>
              <a:ext cx="7184" cy="3564"/>
            </a:xfrm>
            <a:prstGeom prst="rect">
              <a:avLst/>
            </a:prstGeom>
            <a:noFill/>
            <a:ln w="914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Outline</a:t>
            </a:r>
            <a:endParaRPr lang="en-US" b="1" dirty="0">
              <a:solidFill>
                <a:srgbClr val="00B0F0"/>
              </a:solidFill>
            </a:endParaRPr>
          </a:p>
        </p:txBody>
      </p:sp>
      <p:sp>
        <p:nvSpPr>
          <p:cNvPr id="3" name="Content Placeholder 2"/>
          <p:cNvSpPr>
            <a:spLocks noGrp="1"/>
          </p:cNvSpPr>
          <p:nvPr>
            <p:ph idx="1"/>
          </p:nvPr>
        </p:nvSpPr>
        <p:spPr>
          <a:xfrm>
            <a:off x="214282" y="1600200"/>
            <a:ext cx="8929718" cy="4757758"/>
          </a:xfrm>
        </p:spPr>
        <p:txBody>
          <a:bodyPr/>
          <a:lstStyle/>
          <a:p>
            <a:pPr>
              <a:buFont typeface="Wingdings" pitchFamily="2" charset="2"/>
              <a:buChar char="§"/>
            </a:pPr>
            <a:r>
              <a:rPr lang="en-US" sz="4000" dirty="0" smtClean="0">
                <a:solidFill>
                  <a:srgbClr val="FFC000"/>
                </a:solidFill>
              </a:rPr>
              <a:t> Introduction</a:t>
            </a:r>
          </a:p>
          <a:p>
            <a:pPr>
              <a:buFont typeface="Wingdings" pitchFamily="2" charset="2"/>
              <a:buChar char="§"/>
            </a:pPr>
            <a:r>
              <a:rPr lang="en-US" sz="4000" dirty="0" smtClean="0">
                <a:solidFill>
                  <a:srgbClr val="FFC000"/>
                </a:solidFill>
              </a:rPr>
              <a:t> Importance of filling of Return of Income</a:t>
            </a:r>
          </a:p>
          <a:p>
            <a:pPr>
              <a:buFont typeface="Wingdings" pitchFamily="2" charset="2"/>
              <a:buChar char="§"/>
            </a:pPr>
            <a:r>
              <a:rPr lang="en-US" sz="4000" dirty="0" smtClean="0">
                <a:solidFill>
                  <a:srgbClr val="FFC000"/>
                </a:solidFill>
              </a:rPr>
              <a:t> Calculation of Tax payable</a:t>
            </a:r>
          </a:p>
          <a:p>
            <a:pPr>
              <a:buFont typeface="Wingdings" pitchFamily="2" charset="2"/>
              <a:buChar char="§"/>
            </a:pPr>
            <a:r>
              <a:rPr lang="en-US" sz="4000" dirty="0" smtClean="0">
                <a:solidFill>
                  <a:srgbClr val="FFC000"/>
                </a:solidFill>
              </a:rPr>
              <a:t> How to Fill the Tax Return - </a:t>
            </a:r>
            <a:r>
              <a:rPr lang="en-US" sz="4000" dirty="0" smtClean="0">
                <a:solidFill>
                  <a:srgbClr val="00B0F0"/>
                </a:solidFill>
              </a:rPr>
              <a:t>Manual</a:t>
            </a:r>
          </a:p>
          <a:p>
            <a:pPr>
              <a:buFont typeface="Wingdings" pitchFamily="2" charset="2"/>
              <a:buChar char="§"/>
            </a:pPr>
            <a:r>
              <a:rPr lang="en-US" sz="4000" dirty="0" smtClean="0">
                <a:solidFill>
                  <a:srgbClr val="FFC000"/>
                </a:solidFill>
              </a:rPr>
              <a:t> How to Fill the Tax Return - </a:t>
            </a:r>
            <a:r>
              <a:rPr lang="en-US" sz="4000" dirty="0" smtClean="0">
                <a:solidFill>
                  <a:srgbClr val="00B050"/>
                </a:solidFill>
              </a:rPr>
              <a:t>e-filling</a:t>
            </a:r>
          </a:p>
          <a:p>
            <a:pPr>
              <a:buNone/>
            </a:pPr>
            <a:endParaRPr lang="en-US" dirty="0" smtClean="0">
              <a:solidFill>
                <a:srgbClr val="FFC000"/>
              </a:solidFill>
            </a:endParaRPr>
          </a:p>
          <a:p>
            <a:pPr>
              <a:buFont typeface="Wingdings" pitchFamily="2" charset="2"/>
              <a:buChar char="§"/>
            </a:pPr>
            <a:endParaRPr lang="en-US"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For any assistance or clarification</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214281" y="1600200"/>
          <a:ext cx="8786874" cy="5043512"/>
        </p:xfrm>
        <a:graphic>
          <a:graphicData uri="http://schemas.openxmlformats.org/drawingml/2006/table">
            <a:tbl>
              <a:tblPr firstRow="1" bandRow="1">
                <a:tableStyleId>{5C22544A-7EE6-4342-B048-85BDC9FD1C3A}</a:tableStyleId>
              </a:tblPr>
              <a:tblGrid>
                <a:gridCol w="2928958"/>
                <a:gridCol w="2928958"/>
                <a:gridCol w="2928958"/>
              </a:tblGrid>
              <a:tr h="630439">
                <a:tc>
                  <a:txBody>
                    <a:bodyPr/>
                    <a:lstStyle/>
                    <a:p>
                      <a:pPr marL="782955" marR="776605" algn="ctr">
                        <a:spcBef>
                          <a:spcPts val="290"/>
                        </a:spcBef>
                        <a:spcAft>
                          <a:spcPts val="0"/>
                        </a:spcAft>
                      </a:pPr>
                      <a:r>
                        <a:rPr lang="en-US" sz="1800" b="1" dirty="0">
                          <a:latin typeface="Times New Roman"/>
                          <a:ea typeface="Times New Roman"/>
                          <a:cs typeface="Latha"/>
                        </a:rPr>
                        <a:t>Name</a:t>
                      </a:r>
                      <a:endParaRPr lang="en-US" sz="1800" dirty="0">
                        <a:latin typeface="Times New Roman"/>
                        <a:ea typeface="Times New Roman"/>
                        <a:cs typeface="Latha"/>
                      </a:endParaRPr>
                    </a:p>
                  </a:txBody>
                  <a:tcPr marL="0" marR="0" marT="0" marB="0" anchor="ctr"/>
                </a:tc>
                <a:tc>
                  <a:txBody>
                    <a:bodyPr/>
                    <a:lstStyle/>
                    <a:p>
                      <a:pPr marL="748030" marR="742950" algn="ctr">
                        <a:spcBef>
                          <a:spcPts val="290"/>
                        </a:spcBef>
                        <a:spcAft>
                          <a:spcPts val="0"/>
                        </a:spcAft>
                      </a:pPr>
                      <a:r>
                        <a:rPr lang="en-US" sz="1800" b="1" dirty="0">
                          <a:latin typeface="Times New Roman"/>
                          <a:ea typeface="Times New Roman"/>
                          <a:cs typeface="Latha"/>
                        </a:rPr>
                        <a:t>Designation</a:t>
                      </a:r>
                      <a:endParaRPr lang="en-US" sz="1800" dirty="0">
                        <a:latin typeface="Times New Roman"/>
                        <a:ea typeface="Times New Roman"/>
                        <a:cs typeface="Latha"/>
                      </a:endParaRPr>
                    </a:p>
                  </a:txBody>
                  <a:tcPr marL="0" marR="0" marT="0" marB="0" anchor="ctr"/>
                </a:tc>
                <a:tc>
                  <a:txBody>
                    <a:bodyPr/>
                    <a:lstStyle/>
                    <a:p>
                      <a:pPr marL="86360" marR="83820" algn="ctr">
                        <a:spcBef>
                          <a:spcPts val="290"/>
                        </a:spcBef>
                        <a:spcAft>
                          <a:spcPts val="0"/>
                        </a:spcAft>
                      </a:pPr>
                      <a:r>
                        <a:rPr lang="en-US" sz="1800" b="1" dirty="0">
                          <a:latin typeface="Times New Roman"/>
                          <a:ea typeface="Times New Roman"/>
                          <a:cs typeface="Latha"/>
                        </a:rPr>
                        <a:t>Mobile Phone</a:t>
                      </a:r>
                      <a:endParaRPr lang="en-US" sz="1800" dirty="0">
                        <a:latin typeface="Times New Roman"/>
                        <a:ea typeface="Times New Roman"/>
                        <a:cs typeface="Latha"/>
                      </a:endParaRPr>
                    </a:p>
                  </a:txBody>
                  <a:tcPr marL="0" marR="0" marT="0" marB="0" anchor="ctr"/>
                </a:tc>
              </a:tr>
              <a:tr h="630439">
                <a:tc>
                  <a:txBody>
                    <a:bodyPr/>
                    <a:lstStyle/>
                    <a:p>
                      <a:pPr marL="67945" marR="0">
                        <a:spcBef>
                          <a:spcPts val="205"/>
                        </a:spcBef>
                        <a:spcAft>
                          <a:spcPts val="0"/>
                        </a:spcAft>
                      </a:pPr>
                      <a:r>
                        <a:rPr lang="en-US" sz="1800" dirty="0">
                          <a:latin typeface="Times New Roman"/>
                          <a:ea typeface="Times New Roman"/>
                          <a:cs typeface="Latha"/>
                        </a:rPr>
                        <a:t>Mr. M.J. </a:t>
                      </a:r>
                      <a:r>
                        <a:rPr lang="en-US" sz="1800" dirty="0" err="1">
                          <a:latin typeface="Times New Roman"/>
                          <a:ea typeface="Times New Roman"/>
                          <a:cs typeface="Latha"/>
                        </a:rPr>
                        <a:t>Gunasiri</a:t>
                      </a:r>
                      <a:endParaRPr lang="en-US" sz="1800" dirty="0">
                        <a:latin typeface="Times New Roman"/>
                        <a:ea typeface="Times New Roman"/>
                        <a:cs typeface="Latha"/>
                      </a:endParaRPr>
                    </a:p>
                  </a:txBody>
                  <a:tcPr marL="0" marR="0" marT="0" marB="0"/>
                </a:tc>
                <a:tc>
                  <a:txBody>
                    <a:bodyPr/>
                    <a:lstStyle/>
                    <a:p>
                      <a:pPr marL="67945" marR="0">
                        <a:spcBef>
                          <a:spcPts val="205"/>
                        </a:spcBef>
                        <a:spcAft>
                          <a:spcPts val="0"/>
                        </a:spcAft>
                      </a:pPr>
                      <a:r>
                        <a:rPr lang="en-US" sz="1800" dirty="0">
                          <a:latin typeface="Times New Roman"/>
                          <a:ea typeface="Times New Roman"/>
                          <a:cs typeface="Latha"/>
                        </a:rPr>
                        <a:t>Deputy Commissioner General</a:t>
                      </a:r>
                    </a:p>
                  </a:txBody>
                  <a:tcPr marL="0" marR="0" marT="0" marB="0"/>
                </a:tc>
                <a:tc>
                  <a:txBody>
                    <a:bodyPr/>
                    <a:lstStyle/>
                    <a:p>
                      <a:pPr marL="85090" marR="83820" algn="ctr">
                        <a:spcBef>
                          <a:spcPts val="205"/>
                        </a:spcBef>
                        <a:spcAft>
                          <a:spcPts val="0"/>
                        </a:spcAft>
                      </a:pPr>
                      <a:r>
                        <a:rPr lang="en-US" sz="1800">
                          <a:latin typeface="Times New Roman"/>
                          <a:ea typeface="Times New Roman"/>
                          <a:cs typeface="Latha"/>
                        </a:rPr>
                        <a:t>0714252431</a:t>
                      </a:r>
                    </a:p>
                  </a:txBody>
                  <a:tcPr marL="0" marR="0" marT="0" marB="0"/>
                </a:tc>
              </a:tr>
              <a:tr h="630439">
                <a:tc>
                  <a:txBody>
                    <a:bodyPr/>
                    <a:lstStyle/>
                    <a:p>
                      <a:pPr marL="67945" marR="0">
                        <a:spcBef>
                          <a:spcPts val="205"/>
                        </a:spcBef>
                        <a:spcAft>
                          <a:spcPts val="0"/>
                        </a:spcAft>
                      </a:pPr>
                      <a:r>
                        <a:rPr lang="en-US" sz="1800">
                          <a:latin typeface="Times New Roman"/>
                          <a:ea typeface="Times New Roman"/>
                          <a:cs typeface="Latha"/>
                        </a:rPr>
                        <a:t>Mr. J.A.G. Mahindaratna</a:t>
                      </a:r>
                    </a:p>
                  </a:txBody>
                  <a:tcPr marL="0" marR="0" marT="0" marB="0"/>
                </a:tc>
                <a:tc>
                  <a:txBody>
                    <a:bodyPr/>
                    <a:lstStyle/>
                    <a:p>
                      <a:pPr marL="67945" marR="0">
                        <a:spcBef>
                          <a:spcPts val="205"/>
                        </a:spcBef>
                        <a:spcAft>
                          <a:spcPts val="0"/>
                        </a:spcAft>
                      </a:pPr>
                      <a:r>
                        <a:rPr lang="en-US" sz="1800" dirty="0">
                          <a:latin typeface="Times New Roman"/>
                          <a:ea typeface="Times New Roman"/>
                          <a:cs typeface="Latha"/>
                        </a:rPr>
                        <a:t>Senior Commissioner</a:t>
                      </a:r>
                    </a:p>
                  </a:txBody>
                  <a:tcPr marL="0" marR="0" marT="0" marB="0"/>
                </a:tc>
                <a:tc>
                  <a:txBody>
                    <a:bodyPr/>
                    <a:lstStyle/>
                    <a:p>
                      <a:pPr marL="85090" marR="83820" algn="ctr">
                        <a:spcBef>
                          <a:spcPts val="205"/>
                        </a:spcBef>
                        <a:spcAft>
                          <a:spcPts val="0"/>
                        </a:spcAft>
                      </a:pPr>
                      <a:r>
                        <a:rPr lang="en-US" sz="1800">
                          <a:latin typeface="Times New Roman"/>
                          <a:ea typeface="Times New Roman"/>
                          <a:cs typeface="Latha"/>
                        </a:rPr>
                        <a:t>0773416452</a:t>
                      </a:r>
                    </a:p>
                  </a:txBody>
                  <a:tcPr marL="0" marR="0" marT="0" marB="0"/>
                </a:tc>
              </a:tr>
              <a:tr h="630439">
                <a:tc>
                  <a:txBody>
                    <a:bodyPr/>
                    <a:lstStyle/>
                    <a:p>
                      <a:pPr marL="67945" marR="0">
                        <a:spcBef>
                          <a:spcPts val="205"/>
                        </a:spcBef>
                        <a:spcAft>
                          <a:spcPts val="0"/>
                        </a:spcAft>
                      </a:pPr>
                      <a:r>
                        <a:rPr lang="en-US" sz="1800">
                          <a:latin typeface="Times New Roman"/>
                          <a:ea typeface="Times New Roman"/>
                          <a:cs typeface="Latha"/>
                        </a:rPr>
                        <a:t>Ms. J.S.P.A.D. Weerasuriya</a:t>
                      </a:r>
                    </a:p>
                  </a:txBody>
                  <a:tcPr marL="0" marR="0" marT="0" marB="0"/>
                </a:tc>
                <a:tc>
                  <a:txBody>
                    <a:bodyPr/>
                    <a:lstStyle/>
                    <a:p>
                      <a:pPr marL="67945" marR="0">
                        <a:spcBef>
                          <a:spcPts val="205"/>
                        </a:spcBef>
                        <a:spcAft>
                          <a:spcPts val="0"/>
                        </a:spcAft>
                      </a:pPr>
                      <a:r>
                        <a:rPr lang="en-US" sz="1800" dirty="0">
                          <a:latin typeface="Times New Roman"/>
                          <a:ea typeface="Times New Roman"/>
                          <a:cs typeface="Latha"/>
                        </a:rPr>
                        <a:t>Director (ICT)</a:t>
                      </a:r>
                    </a:p>
                  </a:txBody>
                  <a:tcPr marL="0" marR="0" marT="0" marB="0"/>
                </a:tc>
                <a:tc>
                  <a:txBody>
                    <a:bodyPr/>
                    <a:lstStyle/>
                    <a:p>
                      <a:pPr marL="85090" marR="83820" algn="ctr">
                        <a:spcBef>
                          <a:spcPts val="205"/>
                        </a:spcBef>
                        <a:spcAft>
                          <a:spcPts val="0"/>
                        </a:spcAft>
                      </a:pPr>
                      <a:r>
                        <a:rPr lang="en-US" sz="1800">
                          <a:latin typeface="Times New Roman"/>
                          <a:ea typeface="Times New Roman"/>
                          <a:cs typeface="Latha"/>
                        </a:rPr>
                        <a:t>0777333789</a:t>
                      </a:r>
                    </a:p>
                  </a:txBody>
                  <a:tcPr marL="0" marR="0" marT="0" marB="0"/>
                </a:tc>
              </a:tr>
              <a:tr h="630439">
                <a:tc>
                  <a:txBody>
                    <a:bodyPr/>
                    <a:lstStyle/>
                    <a:p>
                      <a:pPr marL="67945" marR="0">
                        <a:spcBef>
                          <a:spcPts val="205"/>
                        </a:spcBef>
                        <a:spcAft>
                          <a:spcPts val="0"/>
                        </a:spcAft>
                      </a:pPr>
                      <a:r>
                        <a:rPr lang="en-US" sz="1800">
                          <a:latin typeface="Times New Roman"/>
                          <a:ea typeface="Times New Roman"/>
                          <a:cs typeface="Latha"/>
                        </a:rPr>
                        <a:t>Mr. B.G.P.D. Bulanawewa</a:t>
                      </a:r>
                    </a:p>
                  </a:txBody>
                  <a:tcPr marL="0" marR="0" marT="0" marB="0"/>
                </a:tc>
                <a:tc>
                  <a:txBody>
                    <a:bodyPr/>
                    <a:lstStyle/>
                    <a:p>
                      <a:pPr marL="67945" marR="0">
                        <a:spcBef>
                          <a:spcPts val="205"/>
                        </a:spcBef>
                        <a:spcAft>
                          <a:spcPts val="0"/>
                        </a:spcAft>
                      </a:pPr>
                      <a:r>
                        <a:rPr lang="en-US" sz="1800" dirty="0">
                          <a:latin typeface="Times New Roman"/>
                          <a:ea typeface="Times New Roman"/>
                          <a:cs typeface="Latha"/>
                        </a:rPr>
                        <a:t>Assistant Commissioner</a:t>
                      </a:r>
                    </a:p>
                  </a:txBody>
                  <a:tcPr marL="0" marR="0" marT="0" marB="0"/>
                </a:tc>
                <a:tc>
                  <a:txBody>
                    <a:bodyPr/>
                    <a:lstStyle/>
                    <a:p>
                      <a:pPr marL="85090" marR="83820" algn="ctr">
                        <a:spcBef>
                          <a:spcPts val="205"/>
                        </a:spcBef>
                        <a:spcAft>
                          <a:spcPts val="0"/>
                        </a:spcAft>
                      </a:pPr>
                      <a:r>
                        <a:rPr lang="en-US" sz="1800" dirty="0">
                          <a:latin typeface="Times New Roman"/>
                          <a:ea typeface="Times New Roman"/>
                          <a:cs typeface="Latha"/>
                        </a:rPr>
                        <a:t>0714397039</a:t>
                      </a:r>
                    </a:p>
                  </a:txBody>
                  <a:tcPr marL="0" marR="0" marT="0" marB="0"/>
                </a:tc>
              </a:tr>
              <a:tr h="630439">
                <a:tc>
                  <a:txBody>
                    <a:bodyPr/>
                    <a:lstStyle/>
                    <a:p>
                      <a:pPr marL="67945" marR="0">
                        <a:spcBef>
                          <a:spcPts val="245"/>
                        </a:spcBef>
                        <a:spcAft>
                          <a:spcPts val="0"/>
                        </a:spcAft>
                      </a:pPr>
                      <a:r>
                        <a:rPr lang="en-US" sz="1800">
                          <a:latin typeface="Times New Roman"/>
                          <a:ea typeface="Times New Roman"/>
                          <a:cs typeface="Latha"/>
                        </a:rPr>
                        <a:t>Mr. S.N. Weerakoon</a:t>
                      </a:r>
                    </a:p>
                  </a:txBody>
                  <a:tcPr marL="0" marR="0" marT="0" marB="0"/>
                </a:tc>
                <a:tc>
                  <a:txBody>
                    <a:bodyPr/>
                    <a:lstStyle/>
                    <a:p>
                      <a:pPr marL="67945" marR="0">
                        <a:spcBef>
                          <a:spcPts val="245"/>
                        </a:spcBef>
                        <a:spcAft>
                          <a:spcPts val="0"/>
                        </a:spcAft>
                      </a:pPr>
                      <a:r>
                        <a:rPr lang="en-US" sz="1800">
                          <a:latin typeface="Times New Roman"/>
                          <a:ea typeface="Times New Roman"/>
                          <a:cs typeface="Latha"/>
                        </a:rPr>
                        <a:t>Assistant Commissioner</a:t>
                      </a:r>
                    </a:p>
                  </a:txBody>
                  <a:tcPr marL="0" marR="0" marT="0" marB="0"/>
                </a:tc>
                <a:tc>
                  <a:txBody>
                    <a:bodyPr/>
                    <a:lstStyle/>
                    <a:p>
                      <a:pPr marL="85090" marR="83820" algn="ctr">
                        <a:spcBef>
                          <a:spcPts val="245"/>
                        </a:spcBef>
                        <a:spcAft>
                          <a:spcPts val="0"/>
                        </a:spcAft>
                      </a:pPr>
                      <a:r>
                        <a:rPr lang="en-US" sz="1800" dirty="0">
                          <a:latin typeface="Times New Roman"/>
                          <a:ea typeface="Times New Roman"/>
                          <a:cs typeface="Latha"/>
                        </a:rPr>
                        <a:t>0714149700</a:t>
                      </a:r>
                    </a:p>
                  </a:txBody>
                  <a:tcPr marL="0" marR="0" marT="0" marB="0"/>
                </a:tc>
              </a:tr>
              <a:tr h="630439">
                <a:tc>
                  <a:txBody>
                    <a:bodyPr/>
                    <a:lstStyle/>
                    <a:p>
                      <a:pPr marL="67945" marR="0">
                        <a:spcBef>
                          <a:spcPts val="195"/>
                        </a:spcBef>
                        <a:spcAft>
                          <a:spcPts val="0"/>
                        </a:spcAft>
                      </a:pPr>
                      <a:r>
                        <a:rPr lang="en-US" sz="1800">
                          <a:latin typeface="Times New Roman"/>
                          <a:ea typeface="Times New Roman"/>
                          <a:cs typeface="Latha"/>
                        </a:rPr>
                        <a:t>Ms. A. Somarathna</a:t>
                      </a:r>
                    </a:p>
                  </a:txBody>
                  <a:tcPr marL="0" marR="0" marT="0" marB="0"/>
                </a:tc>
                <a:tc>
                  <a:txBody>
                    <a:bodyPr/>
                    <a:lstStyle/>
                    <a:p>
                      <a:pPr marL="67945" marR="0">
                        <a:spcBef>
                          <a:spcPts val="195"/>
                        </a:spcBef>
                        <a:spcAft>
                          <a:spcPts val="0"/>
                        </a:spcAft>
                      </a:pPr>
                      <a:r>
                        <a:rPr lang="en-US" sz="1800">
                          <a:latin typeface="Times New Roman"/>
                          <a:ea typeface="Times New Roman"/>
                          <a:cs typeface="Latha"/>
                        </a:rPr>
                        <a:t>Assistant Director (ICT)</a:t>
                      </a:r>
                    </a:p>
                  </a:txBody>
                  <a:tcPr marL="0" marR="0" marT="0" marB="0"/>
                </a:tc>
                <a:tc>
                  <a:txBody>
                    <a:bodyPr/>
                    <a:lstStyle/>
                    <a:p>
                      <a:pPr marL="85090" marR="83820" algn="ctr">
                        <a:spcBef>
                          <a:spcPts val="195"/>
                        </a:spcBef>
                        <a:spcAft>
                          <a:spcPts val="0"/>
                        </a:spcAft>
                      </a:pPr>
                      <a:r>
                        <a:rPr lang="en-US" sz="1800" dirty="0">
                          <a:latin typeface="Times New Roman"/>
                          <a:ea typeface="Times New Roman"/>
                          <a:cs typeface="Latha"/>
                        </a:rPr>
                        <a:t>0714425090</a:t>
                      </a:r>
                    </a:p>
                  </a:txBody>
                  <a:tcPr marL="0" marR="0" marT="0" marB="0"/>
                </a:tc>
              </a:tr>
              <a:tr h="630439">
                <a:tc>
                  <a:txBody>
                    <a:bodyPr/>
                    <a:lstStyle/>
                    <a:p>
                      <a:pPr marL="67945" marR="0">
                        <a:spcBef>
                          <a:spcPts val="195"/>
                        </a:spcBef>
                        <a:spcAft>
                          <a:spcPts val="0"/>
                        </a:spcAft>
                      </a:pPr>
                      <a:r>
                        <a:rPr lang="en-US" sz="1800">
                          <a:latin typeface="Times New Roman"/>
                          <a:ea typeface="Times New Roman"/>
                          <a:cs typeface="Latha"/>
                        </a:rPr>
                        <a:t>Ms. H.W. Dileka</a:t>
                      </a:r>
                    </a:p>
                  </a:txBody>
                  <a:tcPr marL="0" marR="0" marT="0" marB="0"/>
                </a:tc>
                <a:tc>
                  <a:txBody>
                    <a:bodyPr/>
                    <a:lstStyle/>
                    <a:p>
                      <a:pPr marL="67945" marR="0">
                        <a:spcBef>
                          <a:spcPts val="195"/>
                        </a:spcBef>
                        <a:spcAft>
                          <a:spcPts val="0"/>
                        </a:spcAft>
                      </a:pPr>
                      <a:r>
                        <a:rPr lang="en-US" sz="1800">
                          <a:latin typeface="Times New Roman"/>
                          <a:ea typeface="Times New Roman"/>
                          <a:cs typeface="Latha"/>
                        </a:rPr>
                        <a:t>ICT Officer</a:t>
                      </a:r>
                    </a:p>
                  </a:txBody>
                  <a:tcPr marL="0" marR="0" marT="0" marB="0"/>
                </a:tc>
                <a:tc>
                  <a:txBody>
                    <a:bodyPr/>
                    <a:lstStyle/>
                    <a:p>
                      <a:pPr marL="85090" marR="83820" algn="ctr">
                        <a:spcBef>
                          <a:spcPts val="195"/>
                        </a:spcBef>
                        <a:spcAft>
                          <a:spcPts val="0"/>
                        </a:spcAft>
                      </a:pPr>
                      <a:r>
                        <a:rPr lang="en-US" sz="1800" dirty="0">
                          <a:latin typeface="Times New Roman"/>
                          <a:ea typeface="Times New Roman"/>
                          <a:cs typeface="Latha"/>
                        </a:rPr>
                        <a:t>0761492647</a:t>
                      </a:r>
                    </a:p>
                  </a:txBody>
                  <a:tcPr marL="0" marR="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solidFill>
                  <a:srgbClr val="FF0000"/>
                </a:solidFill>
              </a:rPr>
              <a:t>E- Filing</a:t>
            </a:r>
            <a:endParaRPr lang="en-US" dirty="0">
              <a:solidFill>
                <a:srgbClr val="FF0000"/>
              </a:solidFill>
            </a:endParaRPr>
          </a:p>
        </p:txBody>
      </p:sp>
      <p:sp>
        <p:nvSpPr>
          <p:cNvPr id="3" name="Content Placeholder 2"/>
          <p:cNvSpPr>
            <a:spLocks noGrp="1"/>
          </p:cNvSpPr>
          <p:nvPr>
            <p:ph idx="1"/>
          </p:nvPr>
        </p:nvSpPr>
        <p:spPr>
          <a:xfrm>
            <a:off x="142844" y="1071546"/>
            <a:ext cx="9001156" cy="5572164"/>
          </a:xfrm>
        </p:spPr>
        <p:txBody>
          <a:bodyPr/>
          <a:lstStyle/>
          <a:p>
            <a:pPr>
              <a:buNone/>
            </a:pPr>
            <a:r>
              <a:rPr lang="en-US" dirty="0" smtClean="0">
                <a:solidFill>
                  <a:srgbClr val="FFFF00"/>
                </a:solidFill>
              </a:rPr>
              <a:t>Your TIN 				-   731852324</a:t>
            </a:r>
          </a:p>
          <a:p>
            <a:pPr>
              <a:buNone/>
            </a:pPr>
            <a:r>
              <a:rPr lang="en-US" dirty="0" smtClean="0">
                <a:solidFill>
                  <a:srgbClr val="FFFF00"/>
                </a:solidFill>
              </a:rPr>
              <a:t>( taxpayer identification number)</a:t>
            </a:r>
          </a:p>
          <a:p>
            <a:pPr>
              <a:buNone/>
            </a:pPr>
            <a:endParaRPr lang="en-US" dirty="0" smtClean="0">
              <a:solidFill>
                <a:srgbClr val="FFFF00"/>
              </a:solidFill>
            </a:endParaRPr>
          </a:p>
          <a:p>
            <a:pPr>
              <a:buNone/>
            </a:pPr>
            <a:r>
              <a:rPr lang="en-US" dirty="0" smtClean="0">
                <a:solidFill>
                  <a:srgbClr val="FFFF00"/>
                </a:solidFill>
              </a:rPr>
              <a:t>Your PIN				-   12345678912345</a:t>
            </a:r>
          </a:p>
          <a:p>
            <a:pPr>
              <a:buNone/>
            </a:pPr>
            <a:r>
              <a:rPr lang="en-US" dirty="0" smtClean="0">
                <a:solidFill>
                  <a:srgbClr val="FFFF00"/>
                </a:solidFill>
              </a:rPr>
              <a:t>( personal identification number)</a:t>
            </a:r>
          </a:p>
          <a:p>
            <a:pPr>
              <a:buNone/>
            </a:pPr>
            <a:endParaRPr lang="en-US" dirty="0" smtClean="0">
              <a:solidFill>
                <a:srgbClr val="FFFF00"/>
              </a:solidFill>
            </a:endParaRPr>
          </a:p>
          <a:p>
            <a:pPr>
              <a:buNone/>
            </a:pPr>
            <a:r>
              <a:rPr lang="en-US" dirty="0" smtClean="0">
                <a:solidFill>
                  <a:srgbClr val="FFFF00"/>
                </a:solidFill>
              </a:rPr>
              <a:t>You have :   T10 , other relevant documents via 		PDF formats.</a:t>
            </a:r>
          </a:p>
          <a:p>
            <a:pPr>
              <a:buNone/>
            </a:pPr>
            <a:endParaRPr lang="en-US"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143932" cy="500066"/>
          </a:xfrm>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Log in to the   :  </a:t>
            </a:r>
            <a:r>
              <a:rPr lang="en-US" dirty="0" smtClean="0">
                <a:solidFill>
                  <a:srgbClr val="FFFF00"/>
                </a:solidFill>
                <a:hlinkClick r:id="rId2"/>
              </a:rPr>
              <a:t>www.ird.gov.lk</a:t>
            </a:r>
            <a:r>
              <a:rPr lang="en-US" dirty="0" smtClean="0">
                <a:solidFill>
                  <a:srgbClr val="FFFF00"/>
                </a:solidFill>
              </a:rPr>
              <a:t/>
            </a:r>
            <a:br>
              <a:rPr lang="en-US" dirty="0" smtClean="0">
                <a:solidFill>
                  <a:srgbClr val="FFFF00"/>
                </a:solidFill>
              </a:rPr>
            </a:br>
            <a:endParaRPr lang="en-US" dirty="0">
              <a:solidFill>
                <a:srgbClr val="FF0000"/>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142844" y="1000108"/>
            <a:ext cx="8786874" cy="564360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15370" cy="500066"/>
          </a:xfrm>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Access to  </a:t>
            </a:r>
            <a:r>
              <a:rPr lang="en-US" dirty="0" err="1" smtClean="0">
                <a:solidFill>
                  <a:srgbClr val="FFFF00"/>
                </a:solidFill>
              </a:rPr>
              <a:t>to</a:t>
            </a:r>
            <a:r>
              <a:rPr lang="en-US" dirty="0" smtClean="0">
                <a:solidFill>
                  <a:srgbClr val="FFFF00"/>
                </a:solidFill>
              </a:rPr>
              <a:t>  e-services</a:t>
            </a:r>
            <a:br>
              <a:rPr lang="en-US" dirty="0" smtClean="0">
                <a:solidFill>
                  <a:srgbClr val="FFFF00"/>
                </a:solidFill>
              </a:rPr>
            </a:br>
            <a:endParaRPr lang="en-US"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142844" y="904856"/>
            <a:ext cx="8929751" cy="595314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 access to e-services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42844" y="1407714"/>
            <a:ext cx="8909724" cy="545028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Proceed to Login :</a:t>
            </a:r>
            <a:endParaRPr lang="en-US" dirty="0">
              <a:solidFill>
                <a:srgbClr val="FFC000"/>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285720" y="1479884"/>
            <a:ext cx="8560581" cy="523526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543956" cy="1143000"/>
          </a:xfrm>
        </p:spPr>
        <p:txBody>
          <a:bodyPr>
            <a:normAutofit fontScale="90000"/>
          </a:bodyPr>
          <a:lstStyle/>
          <a:p>
            <a:r>
              <a:rPr lang="en-US" dirty="0" smtClean="0">
                <a:solidFill>
                  <a:srgbClr val="FFC000"/>
                </a:solidFill>
              </a:rPr>
              <a:t>I am logging in my personal tax matters</a:t>
            </a:r>
            <a:endParaRPr lang="en-US" dirty="0">
              <a:solidFill>
                <a:srgbClr val="FFC000"/>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285720" y="1394024"/>
            <a:ext cx="8592547" cy="5321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Enter relevant details</a:t>
            </a:r>
            <a:endParaRPr lang="en-US" dirty="0">
              <a:solidFill>
                <a:srgbClr val="FFC000"/>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285720" y="1544660"/>
            <a:ext cx="8643998" cy="517048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Change of PIN Detail</a:t>
            </a:r>
            <a:endParaRPr lang="en-US" dirty="0"/>
          </a:p>
        </p:txBody>
      </p:sp>
      <p:pic>
        <p:nvPicPr>
          <p:cNvPr id="8195" name="Picture 3"/>
          <p:cNvPicPr>
            <a:picLocks noGrp="1" noChangeAspect="1" noChangeArrowheads="1"/>
          </p:cNvPicPr>
          <p:nvPr>
            <p:ph idx="1"/>
          </p:nvPr>
        </p:nvPicPr>
        <p:blipFill>
          <a:blip r:embed="rId2"/>
          <a:srcRect/>
          <a:stretch>
            <a:fillRect/>
          </a:stretch>
        </p:blipFill>
        <p:spPr bwMode="auto">
          <a:xfrm>
            <a:off x="214282" y="1428736"/>
            <a:ext cx="8849660" cy="5429264"/>
          </a:xfrm>
          <a:prstGeom prst="rect">
            <a:avLst/>
          </a:prstGeom>
          <a:noFill/>
          <a:ln w="9525">
            <a:noFill/>
            <a:miter lim="800000"/>
            <a:headEnd/>
            <a:tailEnd/>
          </a:ln>
          <a:effectLst/>
        </p:spPr>
      </p:pic>
      <p:sp>
        <p:nvSpPr>
          <p:cNvPr id="8" name="TextBox 7"/>
          <p:cNvSpPr txBox="1"/>
          <p:nvPr/>
        </p:nvSpPr>
        <p:spPr>
          <a:xfrm>
            <a:off x="2571736" y="4430846"/>
            <a:ext cx="2143140" cy="276999"/>
          </a:xfrm>
          <a:prstGeom prst="rect">
            <a:avLst/>
          </a:prstGeom>
          <a:noFill/>
        </p:spPr>
        <p:txBody>
          <a:bodyPr wrap="square" rtlCol="0">
            <a:spAutoFit/>
          </a:bodyPr>
          <a:lstStyle/>
          <a:p>
            <a:r>
              <a:rPr lang="en-US" sz="1200" dirty="0" smtClean="0"/>
              <a:t>731852324</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Change PIN Successfully</a:t>
            </a:r>
            <a:endParaRPr lang="en-US" dirty="0">
              <a:solidFill>
                <a:srgbClr val="FFC000"/>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142844" y="1500174"/>
            <a:ext cx="8817251" cy="5076094"/>
          </a:xfrm>
          <a:prstGeom prst="rect">
            <a:avLst/>
          </a:prstGeom>
          <a:noFill/>
          <a:ln w="9525">
            <a:noFill/>
            <a:miter lim="800000"/>
            <a:headEnd/>
            <a:tailEnd/>
          </a:ln>
          <a:effectLst/>
        </p:spPr>
      </p:pic>
      <p:sp>
        <p:nvSpPr>
          <p:cNvPr id="5" name="TextBox 4"/>
          <p:cNvSpPr txBox="1"/>
          <p:nvPr/>
        </p:nvSpPr>
        <p:spPr>
          <a:xfrm>
            <a:off x="2471152" y="4071942"/>
            <a:ext cx="886402" cy="276999"/>
          </a:xfrm>
          <a:prstGeom prst="rect">
            <a:avLst/>
          </a:prstGeom>
          <a:noFill/>
        </p:spPr>
        <p:txBody>
          <a:bodyPr wrap="square" rtlCol="0">
            <a:spAutoFit/>
          </a:bodyPr>
          <a:lstStyle/>
          <a:p>
            <a:r>
              <a:rPr lang="en-US" sz="1200" dirty="0" smtClean="0"/>
              <a:t>7318523</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654032"/>
          </a:xfrm>
        </p:spPr>
        <p:txBody>
          <a:bodyPr>
            <a:normAutofit fontScale="90000"/>
          </a:bodyPr>
          <a:lstStyle/>
          <a:p>
            <a:r>
              <a:rPr lang="en-US" dirty="0" smtClean="0">
                <a:solidFill>
                  <a:srgbClr val="FFC000"/>
                </a:solidFill>
              </a:rPr>
              <a:t>Introduction</a:t>
            </a:r>
            <a:endParaRPr lang="en-US" dirty="0">
              <a:solidFill>
                <a:srgbClr val="FFC000"/>
              </a:solidFill>
            </a:endParaRPr>
          </a:p>
        </p:txBody>
      </p:sp>
      <p:sp>
        <p:nvSpPr>
          <p:cNvPr id="4" name="Content Placeholder 2">
            <a:extLst>
              <a:ext uri="{FF2B5EF4-FFF2-40B4-BE49-F238E27FC236}">
                <a16:creationId xmlns:a16="http://schemas.microsoft.com/office/drawing/2014/main" xmlns="" id="{B7D16FAD-6185-4647-AD84-60FE8C0AA70F}"/>
              </a:ext>
            </a:extLst>
          </p:cNvPr>
          <p:cNvSpPr>
            <a:spLocks noGrp="1"/>
          </p:cNvSpPr>
          <p:nvPr>
            <p:ph idx="1"/>
          </p:nvPr>
        </p:nvSpPr>
        <p:spPr>
          <a:xfrm>
            <a:off x="0" y="857232"/>
            <a:ext cx="9144000" cy="6000768"/>
          </a:xfrm>
        </p:spPr>
        <p:txBody>
          <a:bodyPr>
            <a:normAutofit fontScale="92500" lnSpcReduction="20000"/>
          </a:bodyPr>
          <a:lstStyle/>
          <a:p>
            <a:r>
              <a:rPr lang="en-US" sz="2400" dirty="0" smtClean="0">
                <a:solidFill>
                  <a:schemeClr val="bg1"/>
                </a:solidFill>
                <a:latin typeface="Palatino Linotype" panose="02040502050505030304" pitchFamily="18" charset="0"/>
              </a:rPr>
              <a:t>S</a:t>
            </a:r>
            <a:r>
              <a:rPr lang="en-US" dirty="0" smtClean="0">
                <a:solidFill>
                  <a:schemeClr val="bg1"/>
                </a:solidFill>
                <a:latin typeface="Palatino Linotype" panose="02040502050505030304" pitchFamily="18" charset="0"/>
              </a:rPr>
              <a:t>everal </a:t>
            </a:r>
            <a:r>
              <a:rPr lang="en-US" dirty="0">
                <a:solidFill>
                  <a:schemeClr val="bg1"/>
                </a:solidFill>
                <a:latin typeface="Palatino Linotype" panose="02040502050505030304" pitchFamily="18" charset="0"/>
              </a:rPr>
              <a:t>changes have been  proposed to be made to the Inland Revenue Act, No. 24 of </a:t>
            </a:r>
            <a:r>
              <a:rPr lang="en-US" dirty="0" smtClean="0">
                <a:solidFill>
                  <a:schemeClr val="bg1"/>
                </a:solidFill>
                <a:latin typeface="Palatino Linotype" panose="02040502050505030304" pitchFamily="18" charset="0"/>
              </a:rPr>
              <a:t>2017</a:t>
            </a:r>
          </a:p>
          <a:p>
            <a:pPr>
              <a:buNone/>
            </a:pPr>
            <a:endParaRPr lang="en-US" sz="1500" dirty="0">
              <a:solidFill>
                <a:schemeClr val="bg1"/>
              </a:solidFill>
              <a:latin typeface="Palatino Linotype" panose="02040502050505030304" pitchFamily="18" charset="0"/>
            </a:endParaRPr>
          </a:p>
          <a:p>
            <a:r>
              <a:rPr lang="en-US" dirty="0">
                <a:solidFill>
                  <a:srgbClr val="FF0000"/>
                </a:solidFill>
                <a:latin typeface="Palatino Linotype" panose="02040502050505030304" pitchFamily="18" charset="0"/>
              </a:rPr>
              <a:t>Proposed changes have already been communicated on 08.04.2020 by the Notice PN/IT/2020-03 (Revised) </a:t>
            </a:r>
            <a:endParaRPr lang="en-US" dirty="0" smtClean="0">
              <a:solidFill>
                <a:srgbClr val="FF0000"/>
              </a:solidFill>
              <a:latin typeface="Palatino Linotype" panose="02040502050505030304" pitchFamily="18" charset="0"/>
            </a:endParaRPr>
          </a:p>
          <a:p>
            <a:endParaRPr lang="en-US" sz="1300" dirty="0">
              <a:solidFill>
                <a:srgbClr val="FF0000"/>
              </a:solidFill>
              <a:latin typeface="Palatino Linotype" panose="02040502050505030304" pitchFamily="18" charset="0"/>
            </a:endParaRPr>
          </a:p>
          <a:p>
            <a:r>
              <a:rPr lang="en-US" dirty="0">
                <a:solidFill>
                  <a:schemeClr val="bg1"/>
                </a:solidFill>
                <a:latin typeface="Palatino Linotype" panose="02040502050505030304" pitchFamily="18" charset="0"/>
              </a:rPr>
              <a:t>Inline with the above changes “Return of Income – Individual” for the year of assessment 2019/2020 is redrafted &amp; new schedule (schedule 10) is introduced to declare the amounts to First Period &amp; Second Period</a:t>
            </a:r>
            <a:r>
              <a:rPr lang="en-US" dirty="0" smtClean="0">
                <a:solidFill>
                  <a:schemeClr val="bg1"/>
                </a:solidFill>
                <a:latin typeface="Palatino Linotype" panose="02040502050505030304" pitchFamily="18" charset="0"/>
              </a:rPr>
              <a:t>.</a:t>
            </a:r>
          </a:p>
          <a:p>
            <a:pPr>
              <a:buNone/>
            </a:pPr>
            <a:endParaRPr lang="en-US" sz="1300" dirty="0">
              <a:solidFill>
                <a:schemeClr val="bg1"/>
              </a:solidFill>
              <a:latin typeface="Palatino Linotype" panose="02040502050505030304" pitchFamily="18" charset="0"/>
            </a:endParaRPr>
          </a:p>
          <a:p>
            <a:r>
              <a:rPr lang="en-US" dirty="0">
                <a:solidFill>
                  <a:srgbClr val="FF0000"/>
                </a:solidFill>
                <a:latin typeface="Palatino Linotype" panose="02040502050505030304" pitchFamily="18" charset="0"/>
              </a:rPr>
              <a:t>First Period – From 01.04.2019 to 31.12.2019</a:t>
            </a:r>
          </a:p>
          <a:p>
            <a:pPr marL="0" indent="0">
              <a:buNone/>
            </a:pPr>
            <a:r>
              <a:rPr lang="en-US" dirty="0">
                <a:solidFill>
                  <a:schemeClr val="bg1"/>
                </a:solidFill>
                <a:latin typeface="Palatino Linotype" panose="02040502050505030304" pitchFamily="18" charset="0"/>
              </a:rPr>
              <a:t>   </a:t>
            </a:r>
            <a:r>
              <a:rPr lang="en-US" dirty="0">
                <a:solidFill>
                  <a:srgbClr val="00B0F0"/>
                </a:solidFill>
                <a:latin typeface="Palatino Linotype" panose="02040502050505030304" pitchFamily="18" charset="0"/>
              </a:rPr>
              <a:t>Second Period – From 01.01.2020 to 31.03.2020</a:t>
            </a:r>
          </a:p>
          <a:p>
            <a:pPr>
              <a:buNone/>
            </a:pPr>
            <a:endParaRPr lang="en-US" dirty="0">
              <a:solidFill>
                <a:schemeClr val="bg1"/>
              </a:solidFill>
            </a:endParaRPr>
          </a:p>
          <a:p>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Now you are in the portal</a:t>
            </a:r>
            <a:endParaRPr lang="en-US" dirty="0">
              <a:solidFill>
                <a:srgbClr val="92D050"/>
              </a:solidFill>
            </a:endParaRPr>
          </a:p>
        </p:txBody>
      </p:sp>
      <p:pic>
        <p:nvPicPr>
          <p:cNvPr id="10242" name="Picture 2"/>
          <p:cNvPicPr>
            <a:picLocks noGrp="1" noChangeAspect="1" noChangeArrowheads="1"/>
          </p:cNvPicPr>
          <p:nvPr>
            <p:ph idx="1"/>
          </p:nvPr>
        </p:nvPicPr>
        <p:blipFill>
          <a:blip r:embed="rId2"/>
          <a:srcRect/>
          <a:stretch>
            <a:fillRect/>
          </a:stretch>
        </p:blipFill>
        <p:spPr bwMode="auto">
          <a:xfrm>
            <a:off x="214282" y="1500174"/>
            <a:ext cx="8643998" cy="5214973"/>
          </a:xfrm>
          <a:prstGeom prst="rect">
            <a:avLst/>
          </a:prstGeom>
          <a:noFill/>
          <a:ln w="9525">
            <a:noFill/>
            <a:miter lim="800000"/>
            <a:headEnd/>
            <a:tailEnd/>
          </a:ln>
          <a:effectLst/>
        </p:spPr>
      </p:pic>
      <p:sp>
        <p:nvSpPr>
          <p:cNvPr id="5" name="TextBox 4"/>
          <p:cNvSpPr txBox="1"/>
          <p:nvPr/>
        </p:nvSpPr>
        <p:spPr>
          <a:xfrm>
            <a:off x="6500826" y="1988098"/>
            <a:ext cx="1428760" cy="369332"/>
          </a:xfrm>
          <a:prstGeom prst="rect">
            <a:avLst/>
          </a:prstGeom>
          <a:noFill/>
        </p:spPr>
        <p:txBody>
          <a:bodyPr wrap="square" rtlCol="0">
            <a:spAutoFit/>
          </a:bodyPr>
          <a:lstStyle/>
          <a:p>
            <a:r>
              <a:rPr lang="en-US" sz="1200" dirty="0" smtClean="0">
                <a:solidFill>
                  <a:schemeClr val="bg1"/>
                </a:solidFill>
              </a:rPr>
              <a:t>TIN</a:t>
            </a:r>
            <a:r>
              <a:rPr lang="en-US" dirty="0" smtClean="0">
                <a:solidFill>
                  <a:schemeClr val="bg1"/>
                </a:solidFill>
              </a:rPr>
              <a:t> </a:t>
            </a:r>
            <a:r>
              <a:rPr lang="en-US" sz="1200" dirty="0" smtClean="0">
                <a:solidFill>
                  <a:schemeClr val="bg1"/>
                </a:solidFill>
              </a:rPr>
              <a:t>731852324</a:t>
            </a:r>
            <a:endParaRPr lang="en-US" sz="12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Start the return filing</a:t>
            </a:r>
            <a:endParaRPr lang="en-US" dirty="0">
              <a:solidFill>
                <a:srgbClr val="92D050"/>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214282" y="1508642"/>
            <a:ext cx="8643998" cy="5206505"/>
          </a:xfrm>
          <a:prstGeom prst="rect">
            <a:avLst/>
          </a:prstGeom>
          <a:noFill/>
          <a:ln w="9525">
            <a:noFill/>
            <a:miter lim="800000"/>
            <a:headEnd/>
            <a:tailEnd/>
          </a:ln>
          <a:effectLst/>
        </p:spPr>
      </p:pic>
      <p:sp>
        <p:nvSpPr>
          <p:cNvPr id="5" name="TextBox 4"/>
          <p:cNvSpPr txBox="1"/>
          <p:nvPr/>
        </p:nvSpPr>
        <p:spPr>
          <a:xfrm>
            <a:off x="6500826" y="1988098"/>
            <a:ext cx="1428760" cy="369332"/>
          </a:xfrm>
          <a:prstGeom prst="rect">
            <a:avLst/>
          </a:prstGeom>
          <a:noFill/>
        </p:spPr>
        <p:txBody>
          <a:bodyPr wrap="square" rtlCol="0">
            <a:spAutoFit/>
          </a:bodyPr>
          <a:lstStyle/>
          <a:p>
            <a:r>
              <a:rPr lang="en-US" sz="1200" dirty="0" smtClean="0">
                <a:solidFill>
                  <a:schemeClr val="bg1"/>
                </a:solidFill>
              </a:rPr>
              <a:t>TIN</a:t>
            </a:r>
            <a:r>
              <a:rPr lang="en-US" dirty="0" smtClean="0">
                <a:solidFill>
                  <a:schemeClr val="bg1"/>
                </a:solidFill>
              </a:rPr>
              <a:t> </a:t>
            </a:r>
            <a:r>
              <a:rPr lang="en-US" sz="1200" dirty="0" smtClean="0">
                <a:solidFill>
                  <a:schemeClr val="bg1"/>
                </a:solidFill>
              </a:rPr>
              <a:t>731852324</a:t>
            </a:r>
            <a:endParaRPr lang="en-US" sz="1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1" name="Picture 3"/>
          <p:cNvPicPr>
            <a:picLocks noGrp="1" noChangeAspect="1" noChangeArrowheads="1"/>
          </p:cNvPicPr>
          <p:nvPr>
            <p:ph idx="1"/>
          </p:nvPr>
        </p:nvPicPr>
        <p:blipFill>
          <a:blip r:embed="rId2"/>
          <a:srcRect/>
          <a:stretch>
            <a:fillRect/>
          </a:stretch>
        </p:blipFill>
        <p:spPr bwMode="auto">
          <a:xfrm>
            <a:off x="285720" y="1571612"/>
            <a:ext cx="8572560" cy="5072098"/>
          </a:xfrm>
          <a:prstGeom prst="rect">
            <a:avLst/>
          </a:prstGeom>
          <a:noFill/>
          <a:ln w="9525">
            <a:noFill/>
            <a:miter lim="800000"/>
            <a:headEnd/>
            <a:tailEnd/>
          </a:ln>
          <a:effectLst/>
        </p:spPr>
      </p:pic>
      <p:sp>
        <p:nvSpPr>
          <p:cNvPr id="7" name="TextBox 6"/>
          <p:cNvSpPr txBox="1"/>
          <p:nvPr/>
        </p:nvSpPr>
        <p:spPr>
          <a:xfrm>
            <a:off x="6500826" y="1988098"/>
            <a:ext cx="1428760" cy="369332"/>
          </a:xfrm>
          <a:prstGeom prst="rect">
            <a:avLst/>
          </a:prstGeom>
          <a:noFill/>
        </p:spPr>
        <p:txBody>
          <a:bodyPr wrap="square" rtlCol="0">
            <a:spAutoFit/>
          </a:bodyPr>
          <a:lstStyle/>
          <a:p>
            <a:r>
              <a:rPr lang="en-US" sz="1200" dirty="0" smtClean="0">
                <a:solidFill>
                  <a:schemeClr val="bg1"/>
                </a:solidFill>
              </a:rPr>
              <a:t>TIN</a:t>
            </a:r>
            <a:r>
              <a:rPr lang="en-US" dirty="0" smtClean="0">
                <a:solidFill>
                  <a:schemeClr val="bg1"/>
                </a:solidFill>
              </a:rPr>
              <a:t> </a:t>
            </a:r>
            <a:r>
              <a:rPr lang="en-US" sz="1200" dirty="0" smtClean="0">
                <a:solidFill>
                  <a:schemeClr val="bg1"/>
                </a:solidFill>
              </a:rPr>
              <a:t>731852324</a:t>
            </a:r>
            <a:endParaRPr lang="en-US" sz="1200" dirty="0">
              <a:solidFill>
                <a:schemeClr val="bg1"/>
              </a:solidFill>
            </a:endParaRPr>
          </a:p>
        </p:txBody>
      </p:sp>
      <p:sp>
        <p:nvSpPr>
          <p:cNvPr id="8" name="TextBox 7"/>
          <p:cNvSpPr txBox="1"/>
          <p:nvPr/>
        </p:nvSpPr>
        <p:spPr>
          <a:xfrm>
            <a:off x="2786050" y="3286124"/>
            <a:ext cx="1428760" cy="369332"/>
          </a:xfrm>
          <a:prstGeom prst="rect">
            <a:avLst/>
          </a:prstGeom>
          <a:noFill/>
        </p:spPr>
        <p:txBody>
          <a:bodyPr wrap="square" rtlCol="0">
            <a:spAutoFit/>
          </a:bodyPr>
          <a:lstStyle/>
          <a:p>
            <a:r>
              <a:rPr lang="en-US" sz="1200" dirty="0" smtClean="0">
                <a:solidFill>
                  <a:schemeClr val="tx1">
                    <a:lumMod val="75000"/>
                    <a:lumOff val="25000"/>
                  </a:schemeClr>
                </a:solidFill>
              </a:rPr>
              <a:t>TIN</a:t>
            </a:r>
            <a:r>
              <a:rPr lang="en-US" dirty="0" smtClean="0">
                <a:solidFill>
                  <a:schemeClr val="tx1">
                    <a:lumMod val="75000"/>
                    <a:lumOff val="25000"/>
                  </a:schemeClr>
                </a:solidFill>
              </a:rPr>
              <a:t> </a:t>
            </a:r>
            <a:r>
              <a:rPr lang="en-US" sz="1200" dirty="0" smtClean="0">
                <a:solidFill>
                  <a:schemeClr val="tx1">
                    <a:lumMod val="75000"/>
                    <a:lumOff val="25000"/>
                  </a:schemeClr>
                </a:solidFill>
              </a:rPr>
              <a:t>731852324</a:t>
            </a:r>
            <a:endParaRPr lang="en-US" sz="1200" dirty="0">
              <a:solidFill>
                <a:schemeClr val="tx1">
                  <a:lumMod val="75000"/>
                  <a:lumOff val="25000"/>
                </a:schemeClr>
              </a:solidFill>
            </a:endParaRPr>
          </a:p>
        </p:txBody>
      </p:sp>
      <p:sp>
        <p:nvSpPr>
          <p:cNvPr id="9" name="TextBox 8"/>
          <p:cNvSpPr txBox="1"/>
          <p:nvPr/>
        </p:nvSpPr>
        <p:spPr>
          <a:xfrm>
            <a:off x="2801290" y="3575684"/>
            <a:ext cx="2413652" cy="276999"/>
          </a:xfrm>
          <a:prstGeom prst="rect">
            <a:avLst/>
          </a:prstGeom>
          <a:noFill/>
        </p:spPr>
        <p:txBody>
          <a:bodyPr wrap="square" rtlCol="0">
            <a:spAutoFit/>
          </a:bodyPr>
          <a:lstStyle/>
          <a:p>
            <a:r>
              <a:rPr lang="en-US" sz="1200" dirty="0" smtClean="0">
                <a:solidFill>
                  <a:schemeClr val="tx1">
                    <a:lumMod val="75000"/>
                    <a:lumOff val="25000"/>
                  </a:schemeClr>
                </a:solidFill>
              </a:rPr>
              <a:t>W G  ANANDA SAMARASEKARA</a:t>
            </a:r>
            <a:endParaRPr lang="en-US" sz="1200" dirty="0">
              <a:solidFill>
                <a:schemeClr val="tx1">
                  <a:lumMod val="75000"/>
                  <a:lumOff val="25000"/>
                </a:schemeClr>
              </a:solidFill>
            </a:endParaRPr>
          </a:p>
        </p:txBody>
      </p:sp>
      <p:sp>
        <p:nvSpPr>
          <p:cNvPr id="10" name="TextBox 9"/>
          <p:cNvSpPr txBox="1"/>
          <p:nvPr/>
        </p:nvSpPr>
        <p:spPr>
          <a:xfrm>
            <a:off x="642910" y="4857760"/>
            <a:ext cx="214314" cy="261610"/>
          </a:xfrm>
          <a:prstGeom prst="rect">
            <a:avLst/>
          </a:prstGeom>
          <a:solidFill>
            <a:schemeClr val="tx1"/>
          </a:solidFill>
        </p:spPr>
        <p:txBody>
          <a:bodyPr wrap="square" rtlCol="0">
            <a:spAutoFit/>
          </a:bodyPr>
          <a:lstStyle/>
          <a:p>
            <a:endParaRPr lang="en-US" sz="1100" dirty="0"/>
          </a:p>
        </p:txBody>
      </p:sp>
      <p:sp>
        <p:nvSpPr>
          <p:cNvPr id="11" name="Rounded Rectangle 10"/>
          <p:cNvSpPr/>
          <p:nvPr/>
        </p:nvSpPr>
        <p:spPr>
          <a:xfrm>
            <a:off x="6286512" y="5357826"/>
            <a:ext cx="714380" cy="214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Are you sure to begin the tax filing</a:t>
            </a:r>
            <a:endParaRPr lang="en-US" dirty="0">
              <a:solidFill>
                <a:srgbClr val="FFFF00"/>
              </a:solidFill>
            </a:endParaRPr>
          </a:p>
        </p:txBody>
      </p:sp>
      <p:pic>
        <p:nvPicPr>
          <p:cNvPr id="12291" name="Picture 3"/>
          <p:cNvPicPr>
            <a:picLocks noGrp="1" noChangeAspect="1" noChangeArrowheads="1"/>
          </p:cNvPicPr>
          <p:nvPr>
            <p:ph idx="1"/>
          </p:nvPr>
        </p:nvPicPr>
        <p:blipFill>
          <a:blip r:embed="rId2"/>
          <a:srcRect/>
          <a:stretch>
            <a:fillRect/>
          </a:stretch>
        </p:blipFill>
        <p:spPr bwMode="auto">
          <a:xfrm>
            <a:off x="285720" y="1571612"/>
            <a:ext cx="8572560" cy="5072098"/>
          </a:xfrm>
          <a:prstGeom prst="rect">
            <a:avLst/>
          </a:prstGeom>
          <a:noFill/>
          <a:ln w="9525">
            <a:noFill/>
            <a:miter lim="800000"/>
            <a:headEnd/>
            <a:tailEnd/>
          </a:ln>
          <a:effectLst/>
        </p:spPr>
      </p:pic>
      <p:sp>
        <p:nvSpPr>
          <p:cNvPr id="7" name="TextBox 6"/>
          <p:cNvSpPr txBox="1"/>
          <p:nvPr/>
        </p:nvSpPr>
        <p:spPr>
          <a:xfrm>
            <a:off x="6500826" y="1988098"/>
            <a:ext cx="1428760" cy="369332"/>
          </a:xfrm>
          <a:prstGeom prst="rect">
            <a:avLst/>
          </a:prstGeom>
          <a:noFill/>
        </p:spPr>
        <p:txBody>
          <a:bodyPr wrap="square" rtlCol="0">
            <a:spAutoFit/>
          </a:bodyPr>
          <a:lstStyle/>
          <a:p>
            <a:r>
              <a:rPr lang="en-US" sz="1200" dirty="0" smtClean="0">
                <a:solidFill>
                  <a:schemeClr val="bg1"/>
                </a:solidFill>
              </a:rPr>
              <a:t>TIN</a:t>
            </a:r>
            <a:r>
              <a:rPr lang="en-US" dirty="0" smtClean="0">
                <a:solidFill>
                  <a:schemeClr val="bg1"/>
                </a:solidFill>
              </a:rPr>
              <a:t> </a:t>
            </a:r>
            <a:r>
              <a:rPr lang="en-US" sz="1200" dirty="0" smtClean="0">
                <a:solidFill>
                  <a:schemeClr val="bg1"/>
                </a:solidFill>
              </a:rPr>
              <a:t>731852324</a:t>
            </a:r>
            <a:endParaRPr lang="en-US" sz="1200" dirty="0">
              <a:solidFill>
                <a:schemeClr val="bg1"/>
              </a:solidFill>
            </a:endParaRPr>
          </a:p>
        </p:txBody>
      </p:sp>
      <p:sp>
        <p:nvSpPr>
          <p:cNvPr id="8" name="TextBox 7"/>
          <p:cNvSpPr txBox="1"/>
          <p:nvPr/>
        </p:nvSpPr>
        <p:spPr>
          <a:xfrm>
            <a:off x="2786050" y="3286124"/>
            <a:ext cx="1428760" cy="369332"/>
          </a:xfrm>
          <a:prstGeom prst="rect">
            <a:avLst/>
          </a:prstGeom>
          <a:noFill/>
        </p:spPr>
        <p:txBody>
          <a:bodyPr wrap="square" rtlCol="0">
            <a:spAutoFit/>
          </a:bodyPr>
          <a:lstStyle/>
          <a:p>
            <a:r>
              <a:rPr lang="en-US" sz="1200" dirty="0" smtClean="0">
                <a:solidFill>
                  <a:schemeClr val="tx1">
                    <a:lumMod val="75000"/>
                    <a:lumOff val="25000"/>
                  </a:schemeClr>
                </a:solidFill>
              </a:rPr>
              <a:t>TIN</a:t>
            </a:r>
            <a:r>
              <a:rPr lang="en-US" dirty="0" smtClean="0">
                <a:solidFill>
                  <a:schemeClr val="tx1">
                    <a:lumMod val="75000"/>
                    <a:lumOff val="25000"/>
                  </a:schemeClr>
                </a:solidFill>
              </a:rPr>
              <a:t> </a:t>
            </a:r>
            <a:r>
              <a:rPr lang="en-US" sz="1200" dirty="0" smtClean="0">
                <a:solidFill>
                  <a:schemeClr val="tx1">
                    <a:lumMod val="75000"/>
                    <a:lumOff val="25000"/>
                  </a:schemeClr>
                </a:solidFill>
              </a:rPr>
              <a:t>731852324</a:t>
            </a:r>
            <a:endParaRPr lang="en-US" sz="1200" dirty="0">
              <a:solidFill>
                <a:schemeClr val="tx1">
                  <a:lumMod val="75000"/>
                  <a:lumOff val="25000"/>
                </a:schemeClr>
              </a:solidFill>
            </a:endParaRPr>
          </a:p>
        </p:txBody>
      </p:sp>
      <p:sp>
        <p:nvSpPr>
          <p:cNvPr id="9" name="TextBox 8"/>
          <p:cNvSpPr txBox="1"/>
          <p:nvPr/>
        </p:nvSpPr>
        <p:spPr>
          <a:xfrm>
            <a:off x="2801290" y="3575684"/>
            <a:ext cx="2413652" cy="276999"/>
          </a:xfrm>
          <a:prstGeom prst="rect">
            <a:avLst/>
          </a:prstGeom>
          <a:noFill/>
        </p:spPr>
        <p:txBody>
          <a:bodyPr wrap="square" rtlCol="0">
            <a:spAutoFit/>
          </a:bodyPr>
          <a:lstStyle/>
          <a:p>
            <a:r>
              <a:rPr lang="en-US" sz="1200" dirty="0" smtClean="0">
                <a:solidFill>
                  <a:schemeClr val="tx1">
                    <a:lumMod val="75000"/>
                    <a:lumOff val="25000"/>
                  </a:schemeClr>
                </a:solidFill>
              </a:rPr>
              <a:t>W G  ANANDA SAMARASEKARA</a:t>
            </a:r>
            <a:endParaRPr lang="en-US" sz="1200" dirty="0">
              <a:solidFill>
                <a:schemeClr val="tx1">
                  <a:lumMod val="75000"/>
                  <a:lumOff val="25000"/>
                </a:schemeClr>
              </a:solidFill>
            </a:endParaRPr>
          </a:p>
        </p:txBody>
      </p:sp>
      <p:sp>
        <p:nvSpPr>
          <p:cNvPr id="10" name="TextBox 9"/>
          <p:cNvSpPr txBox="1"/>
          <p:nvPr/>
        </p:nvSpPr>
        <p:spPr>
          <a:xfrm>
            <a:off x="642910" y="4857760"/>
            <a:ext cx="214314" cy="261610"/>
          </a:xfrm>
          <a:prstGeom prst="rect">
            <a:avLst/>
          </a:prstGeom>
          <a:solidFill>
            <a:schemeClr val="tx1"/>
          </a:solidFill>
        </p:spPr>
        <p:txBody>
          <a:bodyPr wrap="square" rtlCol="0">
            <a:spAutoFit/>
          </a:bodyPr>
          <a:lstStyle/>
          <a:p>
            <a:endParaRPr lang="en-US" sz="1100" dirty="0"/>
          </a:p>
        </p:txBody>
      </p:sp>
      <p:pic>
        <p:nvPicPr>
          <p:cNvPr id="13315" name="Picture 3"/>
          <p:cNvPicPr>
            <a:picLocks noChangeAspect="1" noChangeArrowheads="1"/>
          </p:cNvPicPr>
          <p:nvPr/>
        </p:nvPicPr>
        <p:blipFill>
          <a:blip r:embed="rId3"/>
          <a:srcRect/>
          <a:stretch>
            <a:fillRect/>
          </a:stretch>
        </p:blipFill>
        <p:spPr bwMode="auto">
          <a:xfrm>
            <a:off x="3357554" y="2928934"/>
            <a:ext cx="3628386" cy="177296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Individual income tax – main return</a:t>
            </a:r>
            <a:endParaRPr lang="en-US" dirty="0">
              <a:solidFill>
                <a:srgbClr val="FFFF00"/>
              </a:solidFill>
            </a:endParaRPr>
          </a:p>
        </p:txBody>
      </p:sp>
      <p:pic>
        <p:nvPicPr>
          <p:cNvPr id="14338" name="Picture 2"/>
          <p:cNvPicPr>
            <a:picLocks noGrp="1" noChangeAspect="1" noChangeArrowheads="1"/>
          </p:cNvPicPr>
          <p:nvPr>
            <p:ph idx="1"/>
          </p:nvPr>
        </p:nvPicPr>
        <p:blipFill>
          <a:blip r:embed="rId2"/>
          <a:srcRect/>
          <a:stretch>
            <a:fillRect/>
          </a:stretch>
        </p:blipFill>
        <p:spPr bwMode="auto">
          <a:xfrm>
            <a:off x="214282" y="1643050"/>
            <a:ext cx="8501121" cy="5072097"/>
          </a:xfrm>
          <a:prstGeom prst="rect">
            <a:avLst/>
          </a:prstGeom>
          <a:noFill/>
          <a:ln w="9525">
            <a:noFill/>
            <a:miter lim="800000"/>
            <a:headEnd/>
            <a:tailEnd/>
          </a:ln>
          <a:effectLst/>
        </p:spPr>
      </p:pic>
      <p:sp>
        <p:nvSpPr>
          <p:cNvPr id="5" name="TextBox 4"/>
          <p:cNvSpPr txBox="1"/>
          <p:nvPr/>
        </p:nvSpPr>
        <p:spPr>
          <a:xfrm>
            <a:off x="2928926" y="3571876"/>
            <a:ext cx="1428760" cy="369332"/>
          </a:xfrm>
          <a:prstGeom prst="rect">
            <a:avLst/>
          </a:prstGeom>
          <a:noFill/>
        </p:spPr>
        <p:txBody>
          <a:bodyPr wrap="square" rtlCol="0">
            <a:spAutoFit/>
          </a:bodyPr>
          <a:lstStyle/>
          <a:p>
            <a:r>
              <a:rPr lang="en-US" sz="1200" dirty="0" smtClean="0">
                <a:solidFill>
                  <a:schemeClr val="tx1">
                    <a:lumMod val="75000"/>
                    <a:lumOff val="25000"/>
                  </a:schemeClr>
                </a:solidFill>
              </a:rPr>
              <a:t>TIN</a:t>
            </a:r>
            <a:r>
              <a:rPr lang="en-US" dirty="0" smtClean="0">
                <a:solidFill>
                  <a:schemeClr val="tx1">
                    <a:lumMod val="75000"/>
                    <a:lumOff val="25000"/>
                  </a:schemeClr>
                </a:solidFill>
              </a:rPr>
              <a:t> </a:t>
            </a:r>
            <a:r>
              <a:rPr lang="en-US" sz="1200" dirty="0" smtClean="0">
                <a:solidFill>
                  <a:schemeClr val="tx1">
                    <a:lumMod val="75000"/>
                    <a:lumOff val="25000"/>
                  </a:schemeClr>
                </a:solidFill>
              </a:rPr>
              <a:t>731852324</a:t>
            </a:r>
            <a:endParaRPr lang="en-US" sz="1200" dirty="0">
              <a:solidFill>
                <a:schemeClr val="tx1">
                  <a:lumMod val="75000"/>
                  <a:lumOff val="25000"/>
                </a:schemeClr>
              </a:solidFill>
            </a:endParaRPr>
          </a:p>
        </p:txBody>
      </p:sp>
      <p:sp>
        <p:nvSpPr>
          <p:cNvPr id="6" name="TextBox 5"/>
          <p:cNvSpPr txBox="1"/>
          <p:nvPr/>
        </p:nvSpPr>
        <p:spPr>
          <a:xfrm>
            <a:off x="2928926" y="3857628"/>
            <a:ext cx="2413652" cy="276999"/>
          </a:xfrm>
          <a:prstGeom prst="rect">
            <a:avLst/>
          </a:prstGeom>
          <a:noFill/>
        </p:spPr>
        <p:txBody>
          <a:bodyPr wrap="square" rtlCol="0">
            <a:spAutoFit/>
          </a:bodyPr>
          <a:lstStyle/>
          <a:p>
            <a:r>
              <a:rPr lang="en-US" sz="1200" dirty="0" smtClean="0">
                <a:solidFill>
                  <a:schemeClr val="tx1">
                    <a:lumMod val="75000"/>
                    <a:lumOff val="25000"/>
                  </a:schemeClr>
                </a:solidFill>
              </a:rPr>
              <a:t>W G  ANANDA SAMARASEKARA</a:t>
            </a:r>
            <a:endParaRPr lang="en-US" sz="1200" dirty="0">
              <a:solidFill>
                <a:schemeClr val="tx1">
                  <a:lumMod val="75000"/>
                  <a:lumOff val="25000"/>
                </a:schemeClr>
              </a:solidFill>
            </a:endParaRPr>
          </a:p>
        </p:txBody>
      </p:sp>
      <p:sp>
        <p:nvSpPr>
          <p:cNvPr id="7" name="TextBox 6"/>
          <p:cNvSpPr txBox="1"/>
          <p:nvPr/>
        </p:nvSpPr>
        <p:spPr>
          <a:xfrm>
            <a:off x="6786578" y="2071678"/>
            <a:ext cx="1428760" cy="369332"/>
          </a:xfrm>
          <a:prstGeom prst="rect">
            <a:avLst/>
          </a:prstGeom>
          <a:noFill/>
        </p:spPr>
        <p:txBody>
          <a:bodyPr wrap="square" rtlCol="0">
            <a:spAutoFit/>
          </a:bodyPr>
          <a:lstStyle/>
          <a:p>
            <a:r>
              <a:rPr lang="en-US" sz="1200" dirty="0" smtClean="0">
                <a:solidFill>
                  <a:schemeClr val="bg1"/>
                </a:solidFill>
              </a:rPr>
              <a:t>TIN</a:t>
            </a:r>
            <a:r>
              <a:rPr lang="en-US" dirty="0" smtClean="0">
                <a:solidFill>
                  <a:schemeClr val="bg1"/>
                </a:solidFill>
              </a:rPr>
              <a:t> </a:t>
            </a:r>
            <a:r>
              <a:rPr lang="en-US" sz="1200" dirty="0" smtClean="0">
                <a:solidFill>
                  <a:schemeClr val="bg1"/>
                </a:solidFill>
              </a:rPr>
              <a:t>731852324</a:t>
            </a:r>
            <a:endParaRPr lang="en-US" sz="12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37315DF8-8A1A-40F9-8828-0CE1B03396D5}"/>
              </a:ext>
            </a:extLst>
          </p:cNvPr>
          <p:cNvSpPr>
            <a:spLocks noGrp="1"/>
          </p:cNvSpPr>
          <p:nvPr>
            <p:ph idx="1"/>
          </p:nvPr>
        </p:nvSpPr>
        <p:spPr>
          <a:xfrm>
            <a:off x="142844" y="142852"/>
            <a:ext cx="8858312" cy="6286520"/>
          </a:xfrm>
        </p:spPr>
        <p:txBody>
          <a:bodyPr>
            <a:normAutofit/>
          </a:bodyPr>
          <a:lstStyle/>
          <a:p>
            <a:pPr algn="ctr">
              <a:buNone/>
            </a:pPr>
            <a:r>
              <a:rPr lang="en-US" sz="3200" b="1" dirty="0">
                <a:solidFill>
                  <a:srgbClr val="FF0000"/>
                </a:solidFill>
                <a:effectLst/>
                <a:latin typeface="Palatino Linotype" panose="02040502050505030304" pitchFamily="18" charset="0"/>
              </a:rPr>
              <a:t>Illustration 1</a:t>
            </a:r>
          </a:p>
          <a:p>
            <a:pPr marL="0" indent="0" algn="just">
              <a:buNone/>
            </a:pPr>
            <a:r>
              <a:rPr lang="en-US" sz="2800" dirty="0">
                <a:solidFill>
                  <a:schemeClr val="bg1"/>
                </a:solidFill>
                <a:latin typeface="Palatino Linotype" panose="02040502050505030304" pitchFamily="18" charset="0"/>
              </a:rPr>
              <a:t>D</a:t>
            </a:r>
            <a:r>
              <a:rPr lang="en-US" sz="2800" dirty="0">
                <a:solidFill>
                  <a:schemeClr val="bg1"/>
                </a:solidFill>
                <a:effectLst/>
                <a:latin typeface="Palatino Linotype" panose="02040502050505030304" pitchFamily="18" charset="0"/>
              </a:rPr>
              <a:t>r. Ananda is </a:t>
            </a:r>
            <a:r>
              <a:rPr lang="en-US" sz="2800" dirty="0">
                <a:solidFill>
                  <a:schemeClr val="bg1"/>
                </a:solidFill>
                <a:latin typeface="Palatino Linotype" panose="02040502050505030304" pitchFamily="18" charset="0"/>
              </a:rPr>
              <a:t>medical </a:t>
            </a:r>
            <a:r>
              <a:rPr lang="en-US" sz="2800" dirty="0" smtClean="0">
                <a:solidFill>
                  <a:schemeClr val="bg1"/>
                </a:solidFill>
                <a:latin typeface="Palatino Linotype" panose="02040502050505030304" pitchFamily="18" charset="0"/>
              </a:rPr>
              <a:t>consultant</a:t>
            </a:r>
            <a:r>
              <a:rPr lang="en-US" sz="2800" dirty="0" smtClean="0">
                <a:solidFill>
                  <a:schemeClr val="bg1"/>
                </a:solidFill>
                <a:effectLst/>
                <a:latin typeface="Palatino Linotype" panose="02040502050505030304" pitchFamily="18" charset="0"/>
              </a:rPr>
              <a:t> </a:t>
            </a:r>
            <a:r>
              <a:rPr lang="en-US" sz="2800" dirty="0">
                <a:solidFill>
                  <a:schemeClr val="bg1"/>
                </a:solidFill>
                <a:effectLst/>
                <a:latin typeface="Palatino Linotype" panose="02040502050505030304" pitchFamily="18" charset="0"/>
              </a:rPr>
              <a:t>of </a:t>
            </a:r>
            <a:r>
              <a:rPr lang="en-US" sz="2800" dirty="0">
                <a:solidFill>
                  <a:schemeClr val="bg1"/>
                </a:solidFill>
                <a:latin typeface="Palatino Linotype" panose="02040502050505030304" pitchFamily="18" charset="0"/>
              </a:rPr>
              <a:t>Government Hospital Colombo. </a:t>
            </a:r>
            <a:r>
              <a:rPr lang="en-US" sz="2800" dirty="0">
                <a:solidFill>
                  <a:schemeClr val="bg1"/>
                </a:solidFill>
                <a:effectLst/>
                <a:latin typeface="Palatino Linotype" panose="02040502050505030304" pitchFamily="18" charset="0"/>
              </a:rPr>
              <a:t>His income for the First </a:t>
            </a:r>
            <a:r>
              <a:rPr lang="en-US" sz="2800" dirty="0" smtClean="0">
                <a:solidFill>
                  <a:schemeClr val="bg1"/>
                </a:solidFill>
                <a:effectLst/>
                <a:latin typeface="Palatino Linotype" panose="02040502050505030304" pitchFamily="18" charset="0"/>
              </a:rPr>
              <a:t>Period ( 2019-04-01 to 31-12-2019) </a:t>
            </a:r>
            <a:r>
              <a:rPr lang="en-US" sz="2800" dirty="0">
                <a:solidFill>
                  <a:schemeClr val="bg1"/>
                </a:solidFill>
                <a:effectLst/>
                <a:latin typeface="Palatino Linotype" panose="02040502050505030304" pitchFamily="18" charset="0"/>
              </a:rPr>
              <a:t>and the Second </a:t>
            </a:r>
            <a:r>
              <a:rPr lang="en-US" sz="2800" dirty="0" smtClean="0">
                <a:solidFill>
                  <a:schemeClr val="bg1"/>
                </a:solidFill>
                <a:effectLst/>
                <a:latin typeface="Palatino Linotype" panose="02040502050505030304" pitchFamily="18" charset="0"/>
              </a:rPr>
              <a:t>Period ( 2020-01-01 to 31-03-2020 ) </a:t>
            </a:r>
            <a:r>
              <a:rPr lang="en-US" sz="2800" dirty="0">
                <a:solidFill>
                  <a:schemeClr val="bg1"/>
                </a:solidFill>
                <a:effectLst/>
                <a:latin typeface="Palatino Linotype" panose="02040502050505030304" pitchFamily="18" charset="0"/>
              </a:rPr>
              <a:t>for the year of assessment is as follows. Expenses incurred for education locally during the First Period is Rs. 495,000 and for the Second Period is Rs. </a:t>
            </a:r>
            <a:r>
              <a:rPr lang="en-US" sz="2800" dirty="0" smtClean="0">
                <a:solidFill>
                  <a:schemeClr val="bg1"/>
                </a:solidFill>
                <a:effectLst/>
                <a:latin typeface="Palatino Linotype" panose="02040502050505030304" pitchFamily="18" charset="0"/>
              </a:rPr>
              <a:t>400,000</a:t>
            </a:r>
            <a:r>
              <a:rPr lang="en-US" sz="2800" dirty="0">
                <a:solidFill>
                  <a:schemeClr val="bg1"/>
                </a:solidFill>
                <a:effectLst/>
                <a:latin typeface="Palatino Linotype" panose="02040502050505030304" pitchFamily="18" charset="0"/>
              </a:rPr>
              <a:t>. PAYE tax Rs. </a:t>
            </a:r>
            <a:r>
              <a:rPr lang="en-US" sz="2800" dirty="0" smtClean="0">
                <a:solidFill>
                  <a:schemeClr val="bg1"/>
                </a:solidFill>
                <a:effectLst/>
                <a:latin typeface="Palatino Linotype" panose="02040502050505030304" pitchFamily="18" charset="0"/>
              </a:rPr>
              <a:t>4,181,449 </a:t>
            </a:r>
            <a:r>
              <a:rPr lang="en-US" sz="2800" dirty="0">
                <a:solidFill>
                  <a:schemeClr val="bg1"/>
                </a:solidFill>
                <a:effectLst/>
                <a:latin typeface="Palatino Linotype" panose="02040502050505030304" pitchFamily="18" charset="0"/>
              </a:rPr>
              <a:t>has been deducted up to 31 December 2019. 4</a:t>
            </a:r>
            <a:r>
              <a:rPr lang="en-US" sz="2800" baseline="30000" dirty="0">
                <a:solidFill>
                  <a:schemeClr val="bg1"/>
                </a:solidFill>
                <a:effectLst/>
                <a:latin typeface="Palatino Linotype" panose="02040502050505030304" pitchFamily="18" charset="0"/>
              </a:rPr>
              <a:t>th</a:t>
            </a:r>
            <a:r>
              <a:rPr lang="en-US" sz="2800" dirty="0">
                <a:solidFill>
                  <a:schemeClr val="bg1"/>
                </a:solidFill>
                <a:effectLst/>
                <a:latin typeface="Palatino Linotype" panose="02040502050505030304" pitchFamily="18" charset="0"/>
              </a:rPr>
              <a:t> instalment payment is Rs. </a:t>
            </a:r>
            <a:r>
              <a:rPr lang="en-US" sz="2800" dirty="0" smtClean="0">
                <a:solidFill>
                  <a:schemeClr val="bg1"/>
                </a:solidFill>
                <a:latin typeface="Palatino Linotype" panose="02040502050505030304" pitchFamily="18" charset="0"/>
              </a:rPr>
              <a:t>828</a:t>
            </a:r>
            <a:r>
              <a:rPr lang="en-US" sz="2800" dirty="0" smtClean="0">
                <a:solidFill>
                  <a:schemeClr val="bg1"/>
                </a:solidFill>
                <a:effectLst/>
                <a:latin typeface="Palatino Linotype" panose="02040502050505030304" pitchFamily="18" charset="0"/>
              </a:rPr>
              <a:t>,745.</a:t>
            </a:r>
            <a:r>
              <a:rPr lang="en-US" sz="2400" b="1" dirty="0" smtClean="0">
                <a:solidFill>
                  <a:schemeClr val="bg1"/>
                </a:solidFill>
                <a:effectLst/>
                <a:latin typeface="Palatino Linotype" panose="02040502050505030304" pitchFamily="18" charset="0"/>
              </a:rPr>
              <a:t>     </a:t>
            </a:r>
            <a:r>
              <a:rPr lang="en-US" sz="2400" b="1" dirty="0">
                <a:solidFill>
                  <a:schemeClr val="bg1"/>
                </a:solidFill>
                <a:effectLst/>
                <a:latin typeface="Palatino Linotype" panose="02040502050505030304" pitchFamily="18" charset="0"/>
              </a:rPr>
              <a:t>	 </a:t>
            </a:r>
            <a:r>
              <a:rPr lang="en-US" sz="2400" b="1" dirty="0" smtClean="0">
                <a:solidFill>
                  <a:schemeClr val="bg1"/>
                </a:solidFill>
                <a:effectLst/>
                <a:latin typeface="Palatino Linotype" panose="02040502050505030304" pitchFamily="18" charset="0"/>
              </a:rPr>
              <a:t>                         </a:t>
            </a:r>
          </a:p>
          <a:p>
            <a:pPr marL="2743200" lvl="6" indent="0" algn="just">
              <a:buNone/>
            </a:pPr>
            <a:r>
              <a:rPr lang="en-US" sz="2400" b="1" dirty="0" smtClean="0">
                <a:solidFill>
                  <a:srgbClr val="FFC000"/>
                </a:solidFill>
                <a:effectLst/>
                <a:latin typeface="Palatino Linotype" panose="02040502050505030304" pitchFamily="18" charset="0"/>
              </a:rPr>
              <a:t>      First </a:t>
            </a:r>
            <a:r>
              <a:rPr lang="en-US" sz="2400" b="1" dirty="0">
                <a:solidFill>
                  <a:srgbClr val="FFC000"/>
                </a:solidFill>
                <a:effectLst/>
                <a:latin typeface="Palatino Linotype" panose="02040502050505030304" pitchFamily="18" charset="0"/>
              </a:rPr>
              <a:t>Period (Rs) </a:t>
            </a:r>
            <a:r>
              <a:rPr lang="en-US" sz="2400" b="1" dirty="0">
                <a:solidFill>
                  <a:srgbClr val="FFC000"/>
                </a:solidFill>
                <a:latin typeface="Palatino Linotype" panose="02040502050505030304" pitchFamily="18" charset="0"/>
              </a:rPr>
              <a:t> </a:t>
            </a:r>
            <a:r>
              <a:rPr lang="en-US" sz="2400" b="1" dirty="0" smtClean="0">
                <a:solidFill>
                  <a:srgbClr val="FFC000"/>
                </a:solidFill>
                <a:latin typeface="Palatino Linotype" panose="02040502050505030304" pitchFamily="18" charset="0"/>
              </a:rPr>
              <a:t>    </a:t>
            </a:r>
            <a:r>
              <a:rPr lang="en-US" sz="2400" b="1" dirty="0" smtClean="0">
                <a:solidFill>
                  <a:srgbClr val="FFC000"/>
                </a:solidFill>
                <a:effectLst/>
                <a:latin typeface="Palatino Linotype" panose="02040502050505030304" pitchFamily="18" charset="0"/>
              </a:rPr>
              <a:t> Second </a:t>
            </a:r>
            <a:r>
              <a:rPr lang="en-US" sz="2400" b="1" dirty="0">
                <a:solidFill>
                  <a:srgbClr val="FFC000"/>
                </a:solidFill>
                <a:effectLst/>
                <a:latin typeface="Palatino Linotype" panose="02040502050505030304" pitchFamily="18" charset="0"/>
              </a:rPr>
              <a:t>Period (Rs) </a:t>
            </a:r>
          </a:p>
          <a:p>
            <a:pPr algn="just">
              <a:buNone/>
            </a:pPr>
            <a:r>
              <a:rPr lang="en-US" sz="2400" dirty="0">
                <a:solidFill>
                  <a:srgbClr val="FFFF00"/>
                </a:solidFill>
                <a:effectLst/>
                <a:latin typeface="Palatino Linotype" panose="02040502050505030304" pitchFamily="18" charset="0"/>
              </a:rPr>
              <a:t>Employment </a:t>
            </a:r>
            <a:r>
              <a:rPr lang="en-US" sz="2400" dirty="0" smtClean="0">
                <a:solidFill>
                  <a:srgbClr val="FFFF00"/>
                </a:solidFill>
                <a:effectLst/>
                <a:latin typeface="Palatino Linotype" panose="02040502050505030304" pitchFamily="18" charset="0"/>
              </a:rPr>
              <a:t>Income     </a:t>
            </a:r>
            <a:r>
              <a:rPr lang="en-US" b="1" dirty="0" smtClean="0">
                <a:solidFill>
                  <a:srgbClr val="00B050"/>
                </a:solidFill>
                <a:effectLst/>
                <a:latin typeface="Palatino Linotype" panose="02040502050505030304" pitchFamily="18" charset="0"/>
              </a:rPr>
              <a:t>19,447,705.00</a:t>
            </a:r>
            <a:r>
              <a:rPr lang="en-US" dirty="0">
                <a:solidFill>
                  <a:schemeClr val="bg1"/>
                </a:solidFill>
                <a:effectLst/>
                <a:latin typeface="Palatino Linotype" panose="02040502050505030304" pitchFamily="18" charset="0"/>
              </a:rPr>
              <a:t>	</a:t>
            </a:r>
            <a:r>
              <a:rPr lang="en-US" b="1" dirty="0" smtClean="0">
                <a:solidFill>
                  <a:srgbClr val="00B0F0"/>
                </a:solidFill>
                <a:latin typeface="Palatino Linotype" panose="02040502050505030304" pitchFamily="18" charset="0"/>
              </a:rPr>
              <a:t>6,404,139.00</a:t>
            </a:r>
          </a:p>
          <a:p>
            <a:pPr algn="just">
              <a:buNone/>
            </a:pPr>
            <a:r>
              <a:rPr lang="en-US" b="1" dirty="0" smtClean="0">
                <a:solidFill>
                  <a:srgbClr val="00B0F0"/>
                </a:solidFill>
                <a:effectLst/>
                <a:latin typeface="Palatino Linotype" panose="02040502050505030304" pitchFamily="18" charset="0"/>
              </a:rPr>
              <a:t>( Primary)</a:t>
            </a:r>
            <a:endParaRPr lang="en-US" b="1" dirty="0">
              <a:solidFill>
                <a:srgbClr val="00B0F0"/>
              </a:solidFill>
              <a:effectLst/>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214422"/>
          <a:ext cx="9144000" cy="5080873"/>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884726">
                <a:tc>
                  <a:txBody>
                    <a:bodyPr/>
                    <a:lstStyle/>
                    <a:p>
                      <a:endParaRPr lang="en-US" sz="2400" dirty="0">
                        <a:latin typeface="Palatino Linotype" panose="02040502050505030304"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effectLst/>
                          <a:latin typeface="Times New Roman" pitchFamily="18" charset="0"/>
                          <a:cs typeface="Times New Roman" pitchFamily="18" charset="0"/>
                        </a:rPr>
                        <a:t>First Period (Rs.)</a:t>
                      </a:r>
                      <a:endParaRPr lang="en-US" sz="3200" dirty="0">
                        <a:solidFill>
                          <a:schemeClr val="bg1"/>
                        </a:solidFill>
                        <a:latin typeface="Times New Roman" pitchFamily="18" charset="0"/>
                        <a:cs typeface="Times New Roman" pitchFamily="18" charset="0"/>
                      </a:endParaRP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effectLst/>
                          <a:latin typeface="Times New Roman" pitchFamily="18" charset="0"/>
                          <a:cs typeface="Times New Roman" pitchFamily="18" charset="0"/>
                        </a:rPr>
                        <a:t>Second Period (Rs.) </a:t>
                      </a:r>
                      <a:endParaRPr lang="en-US" sz="3200" dirty="0">
                        <a:solidFill>
                          <a:schemeClr val="bg1"/>
                        </a:solidFill>
                        <a:effectLst/>
                        <a:latin typeface="Times New Roman" pitchFamily="18" charset="0"/>
                        <a:cs typeface="Times New Roman" pitchFamily="18"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r>
              <a:tr h="168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Palatino Linotype" panose="020405020505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Related Schedule Numbers</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Income</a:t>
                      </a:r>
                      <a:endParaRPr lang="en-US" sz="3200" dirty="0">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Related Schedule Numbers</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Income</a:t>
                      </a:r>
                      <a:endParaRPr lang="en-US" sz="3200" dirty="0">
                        <a:latin typeface="Times New Roman" pitchFamily="18" charset="0"/>
                        <a:cs typeface="Times New Roman" pitchFamily="18" charset="0"/>
                      </a:endParaRPr>
                    </a:p>
                  </a:txBody>
                  <a:tcPr anchor="ctr"/>
                </a:tc>
              </a:tr>
              <a:tr h="1137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Palatino Linotype" panose="02040502050505030304" pitchFamily="18" charset="0"/>
                        </a:rPr>
                        <a:t>Employment income</a:t>
                      </a:r>
                      <a:endParaRPr lang="en-US" sz="2800" dirty="0">
                        <a:latin typeface="Palatino Linotype" panose="02040502050505030304" pitchFamily="18"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S10 &amp; S1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B050"/>
                          </a:solidFill>
                          <a:effectLst/>
                          <a:latin typeface="Palatino Linotype" panose="02040502050505030304" pitchFamily="18" charset="0"/>
                        </a:rPr>
                        <a:t>19,447,705</a:t>
                      </a:r>
                      <a:endParaRPr lang="en-US" sz="2800" b="0" dirty="0">
                        <a:solidFill>
                          <a:srgbClr val="00B050"/>
                        </a:solidFill>
                        <a:latin typeface="Palatino Linotype" panose="02040502050505030304" pitchFamily="18"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S10 &amp; S1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B0F0"/>
                          </a:solidFill>
                          <a:effectLst/>
                          <a:latin typeface="Palatino Linotype" panose="02040502050505030304" pitchFamily="18" charset="0"/>
                        </a:rPr>
                        <a:t>6,404,139</a:t>
                      </a:r>
                      <a:endParaRPr lang="en-US" sz="2800" b="1" dirty="0">
                        <a:solidFill>
                          <a:srgbClr val="00B0F0"/>
                        </a:solidFill>
                        <a:latin typeface="Palatino Linotype" panose="02040502050505030304" pitchFamily="18" charset="0"/>
                      </a:endParaRPr>
                    </a:p>
                  </a:txBody>
                  <a:tcPr anchor="ctr"/>
                </a:tc>
              </a:tr>
              <a:tr h="1137505">
                <a:tc>
                  <a:txBody>
                    <a:bodyPr/>
                    <a:lstStyle/>
                    <a:p>
                      <a:r>
                        <a:rPr lang="en-US" sz="2800" b="1" dirty="0">
                          <a:effectLst/>
                          <a:latin typeface="Palatino Linotype" panose="02040502050505030304" pitchFamily="18" charset="0"/>
                        </a:rPr>
                        <a:t>Assessable income</a:t>
                      </a:r>
                      <a:endParaRPr lang="en-US" sz="2800" b="1" dirty="0">
                        <a:latin typeface="Palatino Linotype" panose="02040502050505030304" pitchFamily="18" charset="0"/>
                      </a:endParaRPr>
                    </a:p>
                  </a:txBody>
                  <a:tcPr anchor="ctr"/>
                </a:tc>
                <a:tc>
                  <a:txBody>
                    <a:bodyPr/>
                    <a:lstStyle/>
                    <a:p>
                      <a:pPr algn="ctr"/>
                      <a:r>
                        <a:rPr lang="en-US" sz="2800" b="1" dirty="0">
                          <a:solidFill>
                            <a:srgbClr val="C00000"/>
                          </a:solidFill>
                          <a:latin typeface="Palatino Linotype" panose="02040502050505030304" pitchFamily="18" charset="0"/>
                        </a:rPr>
                        <a:t>S10 &amp;R</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B050"/>
                          </a:solidFill>
                          <a:effectLst/>
                          <a:latin typeface="Palatino Linotype" panose="02040502050505030304" pitchFamily="18" charset="0"/>
                        </a:rPr>
                        <a:t>19,447,705</a:t>
                      </a:r>
                      <a:endParaRPr lang="en-US" sz="2800" b="0" dirty="0">
                        <a:solidFill>
                          <a:srgbClr val="00B050"/>
                        </a:solidFill>
                        <a:latin typeface="Palatino Linotype" panose="0204050205050503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Palatino Linotype" panose="02040502050505030304" pitchFamily="18" charset="0"/>
                        </a:rPr>
                        <a:t>S10 &amp;R</a:t>
                      </a:r>
                      <a:r>
                        <a:rPr lang="en-US" sz="2800" b="1" dirty="0">
                          <a:effectLst/>
                          <a:latin typeface="Palatino Linotype" panose="02040502050505030304" pitchFamily="18" charset="0"/>
                        </a:rPr>
                        <a:t> </a:t>
                      </a:r>
                      <a:endParaRPr lang="en-US" sz="2800" b="1" dirty="0">
                        <a:latin typeface="Palatino Linotype" panose="02040502050505030304" pitchFamily="18"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B0F0"/>
                          </a:solidFill>
                          <a:effectLst/>
                          <a:latin typeface="Palatino Linotype" panose="02040502050505030304" pitchFamily="18" charset="0"/>
                        </a:rPr>
                        <a:t>6,404,139</a:t>
                      </a:r>
                      <a:endParaRPr lang="en-US" sz="2800" b="1" dirty="0">
                        <a:solidFill>
                          <a:srgbClr val="00B0F0"/>
                        </a:solidFill>
                        <a:latin typeface="Palatino Linotype" panose="02040502050505030304" pitchFamily="18" charset="0"/>
                      </a:endParaRPr>
                    </a:p>
                  </a:txBody>
                  <a:tcPr anchor="ctr"/>
                </a:tc>
              </a:tr>
            </a:tbl>
          </a:graphicData>
        </a:graphic>
      </p:graphicFrame>
      <p:sp>
        <p:nvSpPr>
          <p:cNvPr id="4" name="Title 3"/>
          <p:cNvSpPr txBox="1">
            <a:spLocks noGrp="1"/>
          </p:cNvSpPr>
          <p:nvPr>
            <p:ph type="title"/>
          </p:nvPr>
        </p:nvSpPr>
        <p:spPr>
          <a:xfrm>
            <a:off x="457200" y="5692"/>
            <a:ext cx="8229600" cy="707886"/>
          </a:xfrm>
          <a:prstGeom prst="rect">
            <a:avLst/>
          </a:prstGeom>
          <a:noFill/>
        </p:spPr>
        <p:txBody>
          <a:bodyPr wrap="square" rtlCol="0">
            <a:spAutoFit/>
          </a:bodyPr>
          <a:lstStyle/>
          <a:p>
            <a:pPr algn="ctr"/>
            <a:r>
              <a:rPr lang="en-US" sz="4000" b="1" dirty="0" smtClean="0">
                <a:solidFill>
                  <a:srgbClr val="7030A0"/>
                </a:solidFill>
                <a:latin typeface="Palatino Linotype" panose="02040502050505030304" pitchFamily="18" charset="0"/>
              </a:rPr>
              <a:t>Assessable Income</a:t>
            </a:r>
            <a:endParaRPr lang="en-US" sz="4000" b="1" dirty="0">
              <a:solidFill>
                <a:srgbClr val="7030A0"/>
              </a:solidFill>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7125" y="1298448"/>
          <a:ext cx="9001155" cy="5465444"/>
        </p:xfrm>
        <a:graphic>
          <a:graphicData uri="http://schemas.openxmlformats.org/drawingml/2006/table">
            <a:tbl>
              <a:tblPr firstRow="1" bandRow="1">
                <a:tableStyleId>{5C22544A-7EE6-4342-B048-85BDC9FD1C3A}</a:tableStyleId>
              </a:tblPr>
              <a:tblGrid>
                <a:gridCol w="2071701"/>
                <a:gridCol w="1714512"/>
                <a:gridCol w="1614480"/>
                <a:gridCol w="1800231"/>
                <a:gridCol w="1800231"/>
              </a:tblGrid>
              <a:tr h="393300">
                <a:tc>
                  <a:txBody>
                    <a:bodyPr/>
                    <a:lstStyle/>
                    <a:p>
                      <a:pPr algn="ctr"/>
                      <a:endParaRPr lang="en-US" sz="3200" dirty="0">
                        <a:solidFill>
                          <a:srgbClr val="C00000"/>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Times New Roman" pitchFamily="18" charset="0"/>
                          <a:cs typeface="Times New Roman" pitchFamily="18" charset="0"/>
                        </a:rPr>
                        <a:t>First Period (Rs.)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Times New Roman" pitchFamily="18" charset="0"/>
                          <a:cs typeface="Times New Roman" pitchFamily="18" charset="0"/>
                        </a:rPr>
                        <a:t>Second Period (Rs.)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r>
              <a:tr h="1106804">
                <a:tc>
                  <a:txBody>
                    <a:bodyPr/>
                    <a:lstStyle/>
                    <a:p>
                      <a:endParaRPr lang="en-US" sz="2800" dirty="0">
                        <a:latin typeface="Palatino Linotype" panose="020405020505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Amount</a:t>
                      </a:r>
                      <a:endParaRPr lang="en-US" sz="3200" dirty="0">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Amount</a:t>
                      </a:r>
                      <a:endParaRPr lang="en-US" sz="3200" dirty="0">
                        <a:latin typeface="Times New Roman" pitchFamily="18" charset="0"/>
                        <a:cs typeface="Times New Roman" pitchFamily="18" charset="0"/>
                      </a:endParaRPr>
                    </a:p>
                  </a:txBody>
                  <a:tcPr anchor="ctr"/>
                </a:tc>
              </a:tr>
              <a:tr h="931500">
                <a:tc>
                  <a:txBody>
                    <a:bodyPr/>
                    <a:lstStyle/>
                    <a:p>
                      <a:r>
                        <a:rPr lang="en-US" sz="2800" dirty="0" smtClean="0">
                          <a:effectLst/>
                          <a:latin typeface="Palatino Linotype" panose="02040502050505030304" pitchFamily="18" charset="0"/>
                        </a:rPr>
                        <a:t>Employment </a:t>
                      </a:r>
                      <a:r>
                        <a:rPr lang="en-US" sz="2800" dirty="0">
                          <a:effectLst/>
                          <a:latin typeface="Palatino Linotype" panose="02040502050505030304" pitchFamily="18" charset="0"/>
                        </a:rPr>
                        <a:t>relief</a:t>
                      </a:r>
                      <a:endParaRPr lang="en-US" sz="2800" dirty="0">
                        <a:latin typeface="Palatino Linotype" panose="02040502050505030304" pitchFamily="18" charset="0"/>
                      </a:endParaRPr>
                    </a:p>
                  </a:txBody>
                  <a:tcPr/>
                </a:tc>
                <a:tc>
                  <a:txBody>
                    <a:bodyPr/>
                    <a:lstStyle/>
                    <a:p>
                      <a:pPr algn="ctr"/>
                      <a:r>
                        <a:rPr lang="en-US" sz="2800" dirty="0" smtClean="0">
                          <a:solidFill>
                            <a:srgbClr val="FF0000"/>
                          </a:solidFill>
                          <a:effectLst/>
                          <a:latin typeface="Palatino Linotype" panose="02040502050505030304" pitchFamily="18" charset="0"/>
                        </a:rPr>
                        <a:t>S10 </a:t>
                      </a:r>
                      <a:r>
                        <a:rPr lang="en-US" sz="2800" dirty="0">
                          <a:solidFill>
                            <a:srgbClr val="FF0000"/>
                          </a:solidFill>
                          <a:effectLst/>
                          <a:latin typeface="Palatino Linotype" panose="02040502050505030304" pitchFamily="18" charset="0"/>
                        </a:rPr>
                        <a:t>&amp; </a:t>
                      </a:r>
                      <a:r>
                        <a:rPr lang="en-US" sz="2800" dirty="0" smtClean="0">
                          <a:solidFill>
                            <a:srgbClr val="FF0000"/>
                          </a:solidFill>
                          <a:effectLst/>
                          <a:latin typeface="Palatino Linotype" panose="02040502050505030304" pitchFamily="18" charset="0"/>
                        </a:rPr>
                        <a:t>S1</a:t>
                      </a:r>
                      <a:endParaRPr lang="en-US" sz="2800" dirty="0">
                        <a:latin typeface="Palatino Linotype" panose="0204050205050503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effectLst/>
                          <a:latin typeface="Palatino Linotype" panose="02040502050505030304" pitchFamily="18" charset="0"/>
                        </a:rPr>
                        <a:t>525,000</a:t>
                      </a:r>
                      <a:endParaRPr lang="en-US" sz="2800" dirty="0" smtClean="0">
                        <a:solidFill>
                          <a:srgbClr val="00B050"/>
                        </a:solidFill>
                        <a:latin typeface="Palatino Linotype" panose="02040502050505030304" pitchFamily="18" charset="0"/>
                      </a:endParaRPr>
                    </a:p>
                  </a:txBody>
                  <a:tcPr/>
                </a:tc>
                <a:tc>
                  <a:txBody>
                    <a:bodyPr/>
                    <a:lstStyle/>
                    <a:p>
                      <a:pPr algn="ctr"/>
                      <a:endParaRPr lang="en-US" sz="2800" dirty="0">
                        <a:latin typeface="Palatino Linotype" panose="02040502050505030304" pitchFamily="18" charset="0"/>
                      </a:endParaRPr>
                    </a:p>
                  </a:txBody>
                  <a:tcPr/>
                </a:tc>
                <a:tc>
                  <a:txBody>
                    <a:bodyPr/>
                    <a:lstStyle/>
                    <a:p>
                      <a:pPr algn="ctr"/>
                      <a:endParaRPr lang="en-US" sz="2800" dirty="0">
                        <a:solidFill>
                          <a:srgbClr val="00B0F0"/>
                        </a:solidFill>
                        <a:latin typeface="Palatino Linotype" panose="02040502050505030304" pitchFamily="18" charset="0"/>
                      </a:endParaRPr>
                    </a:p>
                  </a:txBody>
                  <a:tcPr/>
                </a:tc>
              </a:tr>
              <a:tr h="641700">
                <a:tc>
                  <a:txBody>
                    <a:bodyPr/>
                    <a:lstStyle/>
                    <a:p>
                      <a:r>
                        <a:rPr lang="en-US" sz="2800" dirty="0">
                          <a:effectLst/>
                          <a:latin typeface="Palatino Linotype" panose="02040502050505030304" pitchFamily="18" charset="0"/>
                        </a:rPr>
                        <a:t>Expenditure relief</a:t>
                      </a:r>
                      <a:endParaRPr lang="en-US" sz="2800" dirty="0">
                        <a:latin typeface="Palatino Linotype" panose="02040502050505030304" pitchFamily="18" charset="0"/>
                      </a:endParaRPr>
                    </a:p>
                  </a:txBody>
                  <a:tcPr/>
                </a:tc>
                <a:tc>
                  <a:txBody>
                    <a:bodyPr/>
                    <a:lstStyle/>
                    <a:p>
                      <a:pPr algn="ctr"/>
                      <a:endParaRPr lang="en-US" sz="2800" dirty="0">
                        <a:latin typeface="Palatino Linotype" panose="02040502050505030304" pitchFamily="18" charset="0"/>
                      </a:endParaRPr>
                    </a:p>
                  </a:txBody>
                  <a:tcPr/>
                </a:tc>
                <a:tc>
                  <a:txBody>
                    <a:bodyPr/>
                    <a:lstStyle/>
                    <a:p>
                      <a:pPr algn="ctr"/>
                      <a:endParaRPr lang="en-US" sz="2800" dirty="0">
                        <a:solidFill>
                          <a:srgbClr val="00B050"/>
                        </a:solidFill>
                        <a:latin typeface="Palatino Linotype" panose="02040502050505030304" pitchFamily="18" charset="0"/>
                      </a:endParaRPr>
                    </a:p>
                  </a:txBody>
                  <a:tcPr/>
                </a:tc>
                <a:tc>
                  <a:txBody>
                    <a:bodyPr/>
                    <a:lstStyle/>
                    <a:p>
                      <a:pPr algn="ctr"/>
                      <a:r>
                        <a:rPr lang="en-US" sz="2800" dirty="0" smtClean="0">
                          <a:solidFill>
                            <a:srgbClr val="FF0000"/>
                          </a:solidFill>
                          <a:effectLst/>
                          <a:latin typeface="Palatino Linotype" panose="02040502050505030304" pitchFamily="18" charset="0"/>
                        </a:rPr>
                        <a:t>S10 </a:t>
                      </a:r>
                      <a:r>
                        <a:rPr lang="en-US" sz="2800" dirty="0">
                          <a:solidFill>
                            <a:srgbClr val="FF0000"/>
                          </a:solidFill>
                          <a:effectLst/>
                          <a:latin typeface="Palatino Linotype" panose="02040502050505030304" pitchFamily="18" charset="0"/>
                        </a:rPr>
                        <a:t>&amp; </a:t>
                      </a:r>
                      <a:r>
                        <a:rPr lang="en-US" sz="2800" dirty="0" smtClean="0">
                          <a:solidFill>
                            <a:srgbClr val="FF0000"/>
                          </a:solidFill>
                          <a:effectLst/>
                          <a:latin typeface="Palatino Linotype" panose="02040502050505030304" pitchFamily="18" charset="0"/>
                        </a:rPr>
                        <a:t>R</a:t>
                      </a:r>
                      <a:endParaRPr lang="en-US" sz="2800" dirty="0">
                        <a:latin typeface="Palatino Linotype" panose="02040502050505030304" pitchFamily="18" charset="0"/>
                      </a:endParaRPr>
                    </a:p>
                  </a:txBody>
                  <a:tcPr/>
                </a:tc>
                <a:tc>
                  <a:txBody>
                    <a:bodyPr/>
                    <a:lstStyle/>
                    <a:p>
                      <a:pPr algn="ctr"/>
                      <a:r>
                        <a:rPr lang="en-US" sz="2800" dirty="0" smtClean="0">
                          <a:solidFill>
                            <a:srgbClr val="00B0F0"/>
                          </a:solidFill>
                          <a:latin typeface="Palatino Linotype" panose="02040502050505030304" pitchFamily="18" charset="0"/>
                        </a:rPr>
                        <a:t>300,000</a:t>
                      </a:r>
                      <a:endParaRPr lang="en-US" sz="2800" dirty="0">
                        <a:solidFill>
                          <a:srgbClr val="00B0F0"/>
                        </a:solidFill>
                        <a:latin typeface="Palatino Linotype" panose="02040502050505030304" pitchFamily="18" charset="0"/>
                      </a:endParaRPr>
                    </a:p>
                  </a:txBody>
                  <a:tcPr anchor="ctr"/>
                </a:tc>
              </a:tr>
              <a:tr h="641700">
                <a:tc>
                  <a:txBody>
                    <a:bodyPr/>
                    <a:lstStyle/>
                    <a:p>
                      <a:r>
                        <a:rPr lang="en-US" sz="2800" dirty="0">
                          <a:effectLst/>
                          <a:latin typeface="Palatino Linotype" panose="02040502050505030304" pitchFamily="18" charset="0"/>
                        </a:rPr>
                        <a:t>Personal relief</a:t>
                      </a:r>
                      <a:endParaRPr lang="en-US" sz="2800" dirty="0">
                        <a:latin typeface="Palatino Linotype" panose="02040502050505030304" pitchFamily="18" charset="0"/>
                      </a:endParaRPr>
                    </a:p>
                  </a:txBody>
                  <a:tcPr/>
                </a:tc>
                <a:tc>
                  <a:txBody>
                    <a:bodyPr/>
                    <a:lstStyle/>
                    <a:p>
                      <a:pPr algn="ctr"/>
                      <a:r>
                        <a:rPr lang="en-US" sz="2800" dirty="0" smtClean="0">
                          <a:solidFill>
                            <a:srgbClr val="FF0000"/>
                          </a:solidFill>
                          <a:effectLst/>
                          <a:latin typeface="Palatino Linotype" panose="02040502050505030304" pitchFamily="18" charset="0"/>
                        </a:rPr>
                        <a:t>S10 </a:t>
                      </a:r>
                      <a:r>
                        <a:rPr lang="en-US" sz="2800" dirty="0">
                          <a:solidFill>
                            <a:srgbClr val="FF0000"/>
                          </a:solidFill>
                          <a:effectLst/>
                          <a:latin typeface="Palatino Linotype" panose="02040502050505030304" pitchFamily="18" charset="0"/>
                        </a:rPr>
                        <a:t>&amp; </a:t>
                      </a:r>
                      <a:r>
                        <a:rPr lang="en-US" sz="2800" dirty="0" smtClean="0">
                          <a:solidFill>
                            <a:srgbClr val="FF0000"/>
                          </a:solidFill>
                          <a:effectLst/>
                          <a:latin typeface="Palatino Linotype" panose="02040502050505030304" pitchFamily="18" charset="0"/>
                        </a:rPr>
                        <a:t>R</a:t>
                      </a:r>
                      <a:endParaRPr lang="en-US" sz="2800" dirty="0">
                        <a:solidFill>
                          <a:schemeClr val="bg1"/>
                        </a:solidFill>
                        <a:latin typeface="Palatino Linotype" panose="02040502050505030304" pitchFamily="18" charset="0"/>
                      </a:endParaRPr>
                    </a:p>
                  </a:txBody>
                  <a:tcPr/>
                </a:tc>
                <a:tc>
                  <a:txBody>
                    <a:bodyPr/>
                    <a:lstStyle/>
                    <a:p>
                      <a:pPr algn="ctr"/>
                      <a:r>
                        <a:rPr lang="en-US" sz="2800" dirty="0" smtClean="0">
                          <a:solidFill>
                            <a:srgbClr val="00B050"/>
                          </a:solidFill>
                          <a:effectLst/>
                          <a:latin typeface="Palatino Linotype" panose="02040502050505030304" pitchFamily="18" charset="0"/>
                        </a:rPr>
                        <a:t>375,000</a:t>
                      </a:r>
                      <a:endParaRPr lang="en-US" sz="2800" dirty="0">
                        <a:solidFill>
                          <a:srgbClr val="00B050"/>
                        </a:solidFill>
                        <a:latin typeface="Palatino Linotype" panose="02040502050505030304" pitchFamily="18" charset="0"/>
                      </a:endParaRPr>
                    </a:p>
                  </a:txBody>
                  <a:tcPr/>
                </a:tc>
                <a:tc>
                  <a:txBody>
                    <a:bodyPr/>
                    <a:lstStyle/>
                    <a:p>
                      <a:pPr algn="ctr"/>
                      <a:r>
                        <a:rPr lang="en-US" sz="2800" dirty="0" smtClean="0">
                          <a:solidFill>
                            <a:srgbClr val="FF0000"/>
                          </a:solidFill>
                          <a:effectLst/>
                          <a:latin typeface="Palatino Linotype" panose="02040502050505030304" pitchFamily="18" charset="0"/>
                        </a:rPr>
                        <a:t>S10</a:t>
                      </a:r>
                      <a:r>
                        <a:rPr lang="en-US" sz="2800" dirty="0">
                          <a:solidFill>
                            <a:srgbClr val="FF0000"/>
                          </a:solidFill>
                          <a:effectLst/>
                          <a:latin typeface="Palatino Linotype" panose="02040502050505030304" pitchFamily="18" charset="0"/>
                        </a:rPr>
                        <a:t>&amp; </a:t>
                      </a:r>
                      <a:r>
                        <a:rPr lang="en-US" sz="2800" dirty="0" smtClean="0">
                          <a:solidFill>
                            <a:srgbClr val="FF0000"/>
                          </a:solidFill>
                          <a:effectLst/>
                          <a:latin typeface="Palatino Linotype" panose="02040502050505030304" pitchFamily="18" charset="0"/>
                        </a:rPr>
                        <a:t>R</a:t>
                      </a:r>
                      <a:endParaRPr lang="en-US" sz="2800" dirty="0">
                        <a:latin typeface="Palatino Linotype" panose="02040502050505030304" pitchFamily="18" charset="0"/>
                      </a:endParaRPr>
                    </a:p>
                  </a:txBody>
                  <a:tcPr/>
                </a:tc>
                <a:tc>
                  <a:txBody>
                    <a:bodyPr/>
                    <a:lstStyle/>
                    <a:p>
                      <a:pPr algn="ctr"/>
                      <a:r>
                        <a:rPr lang="en-US" sz="2800" dirty="0" smtClean="0">
                          <a:solidFill>
                            <a:srgbClr val="00B0F0"/>
                          </a:solidFill>
                          <a:effectLst/>
                          <a:latin typeface="Palatino Linotype" panose="02040502050505030304" pitchFamily="18" charset="0"/>
                        </a:rPr>
                        <a:t>750,000 </a:t>
                      </a:r>
                      <a:endParaRPr lang="en-US" sz="2800" dirty="0">
                        <a:solidFill>
                          <a:srgbClr val="00B0F0"/>
                        </a:solidFill>
                        <a:latin typeface="Palatino Linotype" panose="02040502050505030304" pitchFamily="18" charset="0"/>
                      </a:endParaRPr>
                    </a:p>
                  </a:txBody>
                  <a:tcPr anchor="ctr"/>
                </a:tc>
              </a:tr>
              <a:tr h="931500">
                <a:tc>
                  <a:txBody>
                    <a:bodyPr/>
                    <a:lstStyle/>
                    <a:p>
                      <a:r>
                        <a:rPr lang="en-US" sz="2800" b="1" dirty="0" smtClean="0">
                          <a:effectLst/>
                          <a:latin typeface="Palatino Linotype" panose="02040502050505030304" pitchFamily="18" charset="0"/>
                        </a:rPr>
                        <a:t>Total Deductions</a:t>
                      </a:r>
                      <a:endParaRPr lang="en-US" sz="2800" b="1" dirty="0">
                        <a:latin typeface="Palatino Linotype" panose="02040502050505030304" pitchFamily="18" charset="0"/>
                      </a:endParaRPr>
                    </a:p>
                  </a:txBody>
                  <a:tcPr/>
                </a:tc>
                <a:tc>
                  <a:txBody>
                    <a:bodyPr/>
                    <a:lstStyle/>
                    <a:p>
                      <a:pPr algn="ctr"/>
                      <a:r>
                        <a:rPr lang="en-US" sz="2800" b="0" dirty="0" smtClean="0">
                          <a:solidFill>
                            <a:srgbClr val="FF0000"/>
                          </a:solidFill>
                          <a:latin typeface="Palatino Linotype" panose="02040502050505030304" pitchFamily="18" charset="0"/>
                        </a:rPr>
                        <a:t>S10&amp; R</a:t>
                      </a:r>
                      <a:endParaRPr lang="en-US" sz="2800" b="1" dirty="0">
                        <a:latin typeface="Palatino Linotype" panose="02040502050505030304" pitchFamily="18" charset="0"/>
                      </a:endParaRPr>
                    </a:p>
                  </a:txBody>
                  <a:tcPr/>
                </a:tc>
                <a:tc>
                  <a:txBody>
                    <a:bodyPr/>
                    <a:lstStyle/>
                    <a:p>
                      <a:pPr algn="ctr"/>
                      <a:r>
                        <a:rPr lang="en-US" sz="2800" b="1" dirty="0" smtClean="0">
                          <a:solidFill>
                            <a:srgbClr val="00B050"/>
                          </a:solidFill>
                          <a:latin typeface="Palatino Linotype" panose="02040502050505030304" pitchFamily="18" charset="0"/>
                        </a:rPr>
                        <a:t>900,000</a:t>
                      </a:r>
                      <a:endParaRPr lang="en-US" sz="2800" b="1" dirty="0">
                        <a:solidFill>
                          <a:srgbClr val="00B050"/>
                        </a:solidFill>
                        <a:latin typeface="Palatino Linotype" panose="02040502050505030304" pitchFamily="18" charset="0"/>
                      </a:endParaRPr>
                    </a:p>
                  </a:txBody>
                  <a:tcPr/>
                </a:tc>
                <a:tc>
                  <a:txBody>
                    <a:bodyPr/>
                    <a:lstStyle/>
                    <a:p>
                      <a:pPr algn="ctr"/>
                      <a:r>
                        <a:rPr lang="en-US" sz="2800" b="0" dirty="0" smtClean="0">
                          <a:solidFill>
                            <a:srgbClr val="FF0000"/>
                          </a:solidFill>
                          <a:effectLst/>
                          <a:latin typeface="Palatino Linotype" panose="02040502050505030304" pitchFamily="18" charset="0"/>
                        </a:rPr>
                        <a:t>S10 &amp; R</a:t>
                      </a:r>
                      <a:endParaRPr lang="en-US" sz="2800" b="1" dirty="0">
                        <a:latin typeface="Palatino Linotype" panose="02040502050505030304" pitchFamily="18" charset="0"/>
                      </a:endParaRPr>
                    </a:p>
                  </a:txBody>
                  <a:tcPr/>
                </a:tc>
                <a:tc>
                  <a:txBody>
                    <a:bodyPr/>
                    <a:lstStyle/>
                    <a:p>
                      <a:pPr algn="ctr"/>
                      <a:r>
                        <a:rPr lang="en-US" sz="2800" b="1" dirty="0" smtClean="0">
                          <a:solidFill>
                            <a:srgbClr val="00B0F0"/>
                          </a:solidFill>
                          <a:effectLst/>
                          <a:latin typeface="Palatino Linotype" panose="02040502050505030304" pitchFamily="18" charset="0"/>
                        </a:rPr>
                        <a:t>1,050,000</a:t>
                      </a:r>
                      <a:endParaRPr lang="en-US" sz="2800" b="1" dirty="0">
                        <a:solidFill>
                          <a:srgbClr val="00B0F0"/>
                        </a:solidFill>
                        <a:latin typeface="Palatino Linotype" panose="02040502050505030304" pitchFamily="18" charset="0"/>
                      </a:endParaRPr>
                    </a:p>
                  </a:txBody>
                  <a:tcPr anchor="ctr"/>
                </a:tc>
              </a:tr>
            </a:tbl>
          </a:graphicData>
        </a:graphic>
      </p:graphicFrame>
      <p:sp>
        <p:nvSpPr>
          <p:cNvPr id="4" name="Title 3"/>
          <p:cNvSpPr txBox="1">
            <a:spLocks noGrp="1"/>
          </p:cNvSpPr>
          <p:nvPr>
            <p:ph type="title"/>
          </p:nvPr>
        </p:nvSpPr>
        <p:spPr>
          <a:xfrm>
            <a:off x="457200" y="274638"/>
            <a:ext cx="8115328" cy="707886"/>
          </a:xfrm>
          <a:prstGeom prst="rect">
            <a:avLst/>
          </a:prstGeom>
          <a:noFill/>
        </p:spPr>
        <p:txBody>
          <a:bodyPr wrap="square" rtlCol="0">
            <a:spAutoFit/>
          </a:bodyPr>
          <a:lstStyle/>
          <a:p>
            <a:pPr algn="ctr"/>
            <a:r>
              <a:rPr lang="en-US" sz="4000" b="1" dirty="0" smtClean="0">
                <a:solidFill>
                  <a:srgbClr val="7030A0"/>
                </a:solidFill>
                <a:latin typeface="Palatino Linotype" panose="02040502050505030304" pitchFamily="18" charset="0"/>
              </a:rPr>
              <a:t>Relief</a:t>
            </a:r>
            <a:endParaRPr lang="en-US" sz="4000" b="1" dirty="0">
              <a:solidFill>
                <a:srgbClr val="7030A0"/>
              </a:solidFill>
              <a:latin typeface="Palatino Linotype" panose="0204050205050503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767525"/>
          <a:ext cx="9144000" cy="5780027"/>
        </p:xfrm>
        <a:graphic>
          <a:graphicData uri="http://schemas.openxmlformats.org/drawingml/2006/table">
            <a:tbl>
              <a:tblPr firstRow="1" bandRow="1">
                <a:tableStyleId>{5C22544A-7EE6-4342-B048-85BDC9FD1C3A}</a:tableStyleId>
              </a:tblPr>
              <a:tblGrid>
                <a:gridCol w="1428728"/>
                <a:gridCol w="214330"/>
                <a:gridCol w="1643058"/>
                <a:gridCol w="785818"/>
                <a:gridCol w="1000132"/>
                <a:gridCol w="2000264"/>
                <a:gridCol w="1035835"/>
                <a:gridCol w="1035835"/>
              </a:tblGrid>
              <a:tr h="438151">
                <a:tc>
                  <a:txBody>
                    <a:bodyPr/>
                    <a:lstStyle/>
                    <a:p>
                      <a:pPr algn="ctr"/>
                      <a:endParaRPr lang="en-US" sz="1800" dirty="0">
                        <a:solidFill>
                          <a:srgbClr val="C00000"/>
                        </a:solidFill>
                        <a:latin typeface="Times New Roman" pitchFamily="18" charset="0"/>
                        <a:cs typeface="Times New Roman" pitchFamily="18" charset="0"/>
                      </a:endParaRP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First Period (Rs.)</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Second Period (Rs.)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c hMerge="1">
                  <a:txBody>
                    <a:bodyPr/>
                    <a:lstStyle/>
                    <a:p>
                      <a:endParaRPr lang="en-US"/>
                    </a:p>
                  </a:txBody>
                  <a:tcPr/>
                </a:tc>
              </a:tr>
              <a:tr h="437374">
                <a:tc>
                  <a:txBody>
                    <a:bodyPr/>
                    <a:lstStyle/>
                    <a:p>
                      <a:endParaRPr lang="en-US" sz="1600" dirty="0">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Schedule Numbers</a:t>
                      </a:r>
                      <a:endPar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Amount</a:t>
                      </a:r>
                      <a:endParaRPr lang="en-US" sz="1600" dirty="0">
                        <a:latin typeface="Times New Roman" pitchFamily="18" charset="0"/>
                        <a:cs typeface="Times New Roman" pitchFamily="18" charset="0"/>
                      </a:endParaRPr>
                    </a:p>
                  </a:txBody>
                  <a:tcPr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Amount</a:t>
                      </a:r>
                      <a:endParaRPr lang="en-US" sz="1600" dirty="0">
                        <a:latin typeface="Times New Roman" pitchFamily="18" charset="0"/>
                        <a:cs typeface="Times New Roman" pitchFamily="18" charset="0"/>
                      </a:endParaRPr>
                    </a:p>
                  </a:txBody>
                  <a:tcPr anchor="ctr"/>
                </a:tc>
                <a:tc hMerge="1">
                  <a:txBody>
                    <a:bodyPr/>
                    <a:lstStyle/>
                    <a:p>
                      <a:endParaRPr lang="en-US"/>
                    </a:p>
                  </a:txBody>
                  <a:tcPr/>
                </a:tc>
              </a:tr>
              <a:tr h="438151">
                <a:tc>
                  <a:txBody>
                    <a:bodyPr/>
                    <a:lstStyle/>
                    <a:p>
                      <a:r>
                        <a:rPr lang="en-US" sz="1800" b="1" dirty="0">
                          <a:effectLst/>
                          <a:latin typeface="Times New Roman" pitchFamily="18" charset="0"/>
                          <a:cs typeface="Times New Roman" pitchFamily="18" charset="0"/>
                        </a:rPr>
                        <a:t>Assessable </a:t>
                      </a:r>
                      <a:r>
                        <a:rPr lang="en-US" sz="1800" b="1" dirty="0" smtClean="0">
                          <a:effectLst/>
                          <a:latin typeface="Times New Roman" pitchFamily="18" charset="0"/>
                          <a:cs typeface="Times New Roman" pitchFamily="18" charset="0"/>
                        </a:rPr>
                        <a:t>Income</a:t>
                      </a:r>
                      <a:endParaRPr lang="en-US" sz="1800" b="1" dirty="0">
                        <a:latin typeface="Times New Roman" pitchFamily="18" charset="0"/>
                        <a:cs typeface="Times New Roman" pitchFamily="18" charset="0"/>
                      </a:endParaRPr>
                    </a:p>
                  </a:txBody>
                  <a:tcPr anchor="ctr"/>
                </a:tc>
                <a:tc gridSpan="2">
                  <a:txBody>
                    <a:bodyPr/>
                    <a:lstStyle/>
                    <a:p>
                      <a:pPr algn="ctr"/>
                      <a:r>
                        <a:rPr lang="en-US" sz="1800" b="1" dirty="0">
                          <a:solidFill>
                            <a:srgbClr val="C00000"/>
                          </a:solidFill>
                          <a:latin typeface="Times New Roman" pitchFamily="18" charset="0"/>
                          <a:cs typeface="Times New Roman" pitchFamily="18" charset="0"/>
                        </a:rPr>
                        <a:t>S10 &amp;R</a:t>
                      </a:r>
                    </a:p>
                  </a:txBody>
                  <a:tcPr anchor="ctr"/>
                </a:tc>
                <a:tc hMerge="1">
                  <a:txBody>
                    <a:bodyPr/>
                    <a:lstStyle/>
                    <a:p>
                      <a:endParaRPr lang="en-US"/>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B050"/>
                          </a:solidFill>
                          <a:effectLst/>
                          <a:latin typeface="Times New Roman" pitchFamily="18" charset="0"/>
                          <a:cs typeface="Times New Roman" pitchFamily="18" charset="0"/>
                        </a:rPr>
                        <a:t>19,447,705</a:t>
                      </a:r>
                      <a:endParaRPr lang="en-US" sz="1800" b="0" dirty="0">
                        <a:solidFill>
                          <a:srgbClr val="00B050"/>
                        </a:solidFill>
                        <a:latin typeface="Times New Roman" pitchFamily="18" charset="0"/>
                        <a:cs typeface="Times New Roman" pitchFamily="18" charset="0"/>
                      </a:endParaRPr>
                    </a:p>
                  </a:txBody>
                  <a:tcPr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Times New Roman" pitchFamily="18" charset="0"/>
                          <a:cs typeface="Times New Roman" pitchFamily="18" charset="0"/>
                        </a:rPr>
                        <a:t>S10 &amp;R</a:t>
                      </a:r>
                      <a:r>
                        <a:rPr lang="en-US" sz="2000" b="1" dirty="0">
                          <a:effectLst/>
                          <a:latin typeface="Times New Roman" pitchFamily="18" charset="0"/>
                          <a:cs typeface="Times New Roman" pitchFamily="18" charset="0"/>
                        </a:rPr>
                        <a:t> </a:t>
                      </a:r>
                      <a:endParaRPr lang="en-US" sz="2000" b="1" dirty="0">
                        <a:latin typeface="Times New Roman" pitchFamily="18" charset="0"/>
                        <a:cs typeface="Times New Roman" pitchFamily="18" charset="0"/>
                      </a:endParaRPr>
                    </a:p>
                  </a:txBody>
                  <a:tcPr anchor="ct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effectLst/>
                          <a:latin typeface="Times New Roman" pitchFamily="18" charset="0"/>
                          <a:cs typeface="Times New Roman" pitchFamily="18" charset="0"/>
                        </a:rPr>
                        <a:t>6,404,139</a:t>
                      </a:r>
                      <a:endParaRPr lang="en-US" sz="2000" b="1" dirty="0">
                        <a:solidFill>
                          <a:srgbClr val="00B0F0"/>
                        </a:solidFill>
                        <a:latin typeface="Times New Roman" pitchFamily="18" charset="0"/>
                        <a:cs typeface="Times New Roman" pitchFamily="18" charset="0"/>
                      </a:endParaRPr>
                    </a:p>
                  </a:txBody>
                  <a:tcPr anchor="ctr"/>
                </a:tc>
                <a:tc hMerge="1">
                  <a:txBody>
                    <a:bodyPr/>
                    <a:lstStyle/>
                    <a:p>
                      <a:endParaRPr lang="en-US"/>
                    </a:p>
                  </a:txBody>
                  <a:tcPr/>
                </a:tc>
              </a:tr>
              <a:tr h="438151">
                <a:tc>
                  <a:txBody>
                    <a:bodyPr/>
                    <a:lstStyle/>
                    <a:p>
                      <a:r>
                        <a:rPr lang="en-US" sz="1800" b="1" dirty="0" smtClean="0">
                          <a:effectLst/>
                          <a:latin typeface="Times New Roman" pitchFamily="18" charset="0"/>
                          <a:cs typeface="Times New Roman" pitchFamily="18" charset="0"/>
                        </a:rPr>
                        <a:t>Total Deductions</a:t>
                      </a:r>
                      <a:endParaRPr lang="en-US" sz="1800" b="1" dirty="0">
                        <a:latin typeface="Times New Roman" pitchFamily="18" charset="0"/>
                        <a:cs typeface="Times New Roman" pitchFamily="18" charset="0"/>
                      </a:endParaRPr>
                    </a:p>
                  </a:txBody>
                  <a:tcPr/>
                </a:tc>
                <a:tc gridSpan="2">
                  <a:txBody>
                    <a:bodyPr/>
                    <a:lstStyle/>
                    <a:p>
                      <a:pPr algn="ctr"/>
                      <a:r>
                        <a:rPr lang="en-US" sz="1800" b="0" dirty="0" smtClean="0">
                          <a:solidFill>
                            <a:srgbClr val="FF0000"/>
                          </a:solidFill>
                          <a:latin typeface="Times New Roman" pitchFamily="18" charset="0"/>
                          <a:cs typeface="Times New Roman" pitchFamily="18" charset="0"/>
                        </a:rPr>
                        <a:t>S10&amp; R</a:t>
                      </a:r>
                      <a:endParaRPr lang="en-US" sz="1800" b="1"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r"/>
                      <a:r>
                        <a:rPr lang="en-US" sz="1800" b="1" dirty="0" smtClean="0">
                          <a:solidFill>
                            <a:srgbClr val="00B050"/>
                          </a:solidFill>
                          <a:latin typeface="Times New Roman" pitchFamily="18" charset="0"/>
                          <a:cs typeface="Times New Roman" pitchFamily="18" charset="0"/>
                        </a:rPr>
                        <a:t>900,000</a:t>
                      </a:r>
                      <a:endParaRPr lang="en-US" sz="1800" b="1" dirty="0">
                        <a:solidFill>
                          <a:srgbClr val="00B050"/>
                        </a:solidFill>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2000" b="0" dirty="0" smtClean="0">
                          <a:solidFill>
                            <a:srgbClr val="FF0000"/>
                          </a:solidFill>
                          <a:effectLst/>
                          <a:latin typeface="Times New Roman" pitchFamily="18" charset="0"/>
                          <a:cs typeface="Times New Roman" pitchFamily="18" charset="0"/>
                        </a:rPr>
                        <a:t>S10 &amp; R</a:t>
                      </a:r>
                      <a:endParaRPr lang="en-US" sz="2000" b="1" dirty="0">
                        <a:latin typeface="Times New Roman" pitchFamily="18" charset="0"/>
                        <a:cs typeface="Times New Roman" pitchFamily="18" charset="0"/>
                      </a:endParaRPr>
                    </a:p>
                  </a:txBody>
                  <a:tcPr/>
                </a:tc>
                <a:tc gridSpan="2">
                  <a:txBody>
                    <a:bodyPr/>
                    <a:lstStyle/>
                    <a:p>
                      <a:pPr algn="r"/>
                      <a:r>
                        <a:rPr lang="en-US" sz="2000" b="1" dirty="0" smtClean="0">
                          <a:solidFill>
                            <a:srgbClr val="00B0F0"/>
                          </a:solidFill>
                          <a:effectLst/>
                          <a:latin typeface="Times New Roman" pitchFamily="18" charset="0"/>
                          <a:cs typeface="Times New Roman" pitchFamily="18" charset="0"/>
                        </a:rPr>
                        <a:t>1,050,000</a:t>
                      </a:r>
                      <a:endParaRPr lang="en-US" sz="2000" b="1" dirty="0">
                        <a:solidFill>
                          <a:srgbClr val="00B0F0"/>
                        </a:solidFill>
                        <a:latin typeface="Times New Roman" pitchFamily="18" charset="0"/>
                        <a:cs typeface="Times New Roman" pitchFamily="18" charset="0"/>
                      </a:endParaRPr>
                    </a:p>
                  </a:txBody>
                  <a:tcPr/>
                </a:tc>
                <a:tc hMerge="1">
                  <a:txBody>
                    <a:bodyPr/>
                    <a:lstStyle/>
                    <a:p>
                      <a:endParaRPr lang="en-US"/>
                    </a:p>
                  </a:txBody>
                  <a:tcPr/>
                </a:tc>
              </a:tr>
              <a:tr h="514352">
                <a:tc>
                  <a:txBody>
                    <a:bodyPr/>
                    <a:lstStyle/>
                    <a:p>
                      <a:r>
                        <a:rPr lang="en-US" sz="1800" b="1" dirty="0" smtClean="0">
                          <a:effectLst/>
                          <a:latin typeface="Times New Roman" pitchFamily="18" charset="0"/>
                          <a:cs typeface="Times New Roman" pitchFamily="18" charset="0"/>
                        </a:rPr>
                        <a:t>Taxable</a:t>
                      </a:r>
                      <a:r>
                        <a:rPr lang="en-US" sz="1800" b="1" baseline="0" dirty="0" smtClean="0">
                          <a:effectLst/>
                          <a:latin typeface="Times New Roman" pitchFamily="18" charset="0"/>
                          <a:cs typeface="Times New Roman" pitchFamily="18" charset="0"/>
                        </a:rPr>
                        <a:t> Income</a:t>
                      </a:r>
                      <a:endParaRPr lang="en-US" sz="1800" b="1" dirty="0">
                        <a:latin typeface="Times New Roman" pitchFamily="18" charset="0"/>
                        <a:cs typeface="Times New Roman" pitchFamily="18" charset="0"/>
                      </a:endParaRPr>
                    </a:p>
                  </a:txBody>
                  <a:tcPr/>
                </a:tc>
                <a:tc gridSpan="2">
                  <a:txBody>
                    <a:bodyPr/>
                    <a:lstStyle/>
                    <a:p>
                      <a:pPr algn="ctr"/>
                      <a:r>
                        <a:rPr lang="en-US" sz="1800" dirty="0" smtClean="0">
                          <a:solidFill>
                            <a:srgbClr val="FF0000"/>
                          </a:solidFill>
                          <a:effectLst/>
                          <a:latin typeface="Times New Roman" pitchFamily="18" charset="0"/>
                          <a:cs typeface="Times New Roman" pitchFamily="18" charset="0"/>
                        </a:rPr>
                        <a:t>S10 </a:t>
                      </a:r>
                      <a:r>
                        <a:rPr lang="en-US" sz="1800" dirty="0">
                          <a:solidFill>
                            <a:srgbClr val="FF0000"/>
                          </a:solidFill>
                          <a:effectLst/>
                          <a:latin typeface="Times New Roman" pitchFamily="18" charset="0"/>
                          <a:cs typeface="Times New Roman" pitchFamily="18" charset="0"/>
                        </a:rPr>
                        <a:t>&amp; </a:t>
                      </a:r>
                      <a:r>
                        <a:rPr lang="en-US" sz="1800" dirty="0" smtClean="0">
                          <a:solidFill>
                            <a:srgbClr val="FF0000"/>
                          </a:solidFill>
                          <a:effectLst/>
                          <a:latin typeface="Times New Roman" pitchFamily="18" charset="0"/>
                          <a:cs typeface="Times New Roman" pitchFamily="18" charset="0"/>
                        </a:rPr>
                        <a:t>R</a:t>
                      </a:r>
                      <a:endParaRPr lang="en-US" sz="1800" dirty="0">
                        <a:solidFill>
                          <a:schemeClr val="bg1"/>
                        </a:solidFill>
                        <a:latin typeface="Times New Roman" pitchFamily="18" charset="0"/>
                        <a:cs typeface="Times New Roman" pitchFamily="18" charset="0"/>
                      </a:endParaRPr>
                    </a:p>
                  </a:txBody>
                  <a:tcPr/>
                </a:tc>
                <a:tc hMerge="1">
                  <a:txBody>
                    <a:bodyPr/>
                    <a:lstStyle/>
                    <a:p>
                      <a:endParaRPr lang="en-US"/>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B050"/>
                          </a:solidFill>
                          <a:effectLst/>
                          <a:latin typeface="Times New Roman" pitchFamily="18" charset="0"/>
                          <a:cs typeface="Times New Roman" pitchFamily="18" charset="0"/>
                        </a:rPr>
                        <a:t>18,547,705</a:t>
                      </a:r>
                      <a:endParaRPr lang="en-US" sz="1800" b="0" dirty="0">
                        <a:solidFill>
                          <a:srgbClr val="00B050"/>
                        </a:solidFill>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2400" dirty="0" smtClean="0">
                          <a:solidFill>
                            <a:srgbClr val="FF0000"/>
                          </a:solidFill>
                          <a:effectLst/>
                          <a:latin typeface="Times New Roman" pitchFamily="18" charset="0"/>
                          <a:cs typeface="Times New Roman" pitchFamily="18" charset="0"/>
                        </a:rPr>
                        <a:t>S10</a:t>
                      </a:r>
                      <a:r>
                        <a:rPr lang="en-US" sz="2400" dirty="0">
                          <a:solidFill>
                            <a:srgbClr val="FF0000"/>
                          </a:solidFill>
                          <a:effectLst/>
                          <a:latin typeface="Times New Roman" pitchFamily="18" charset="0"/>
                          <a:cs typeface="Times New Roman" pitchFamily="18" charset="0"/>
                        </a:rPr>
                        <a:t>&amp; </a:t>
                      </a:r>
                      <a:r>
                        <a:rPr lang="en-US" sz="2400" dirty="0" smtClean="0">
                          <a:solidFill>
                            <a:srgbClr val="FF0000"/>
                          </a:solidFill>
                          <a:effectLst/>
                          <a:latin typeface="Times New Roman" pitchFamily="18" charset="0"/>
                          <a:cs typeface="Times New Roman" pitchFamily="18" charset="0"/>
                        </a:rPr>
                        <a:t>R</a:t>
                      </a:r>
                      <a:endParaRPr lang="en-US" sz="2400" dirty="0">
                        <a:latin typeface="Times New Roman" pitchFamily="18" charset="0"/>
                        <a:cs typeface="Times New Roman" pitchFamily="18" charset="0"/>
                      </a:endParaRPr>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effectLst/>
                          <a:latin typeface="Times New Roman" pitchFamily="18" charset="0"/>
                          <a:cs typeface="Times New Roman" pitchFamily="18" charset="0"/>
                        </a:rPr>
                        <a:t>5,354,139</a:t>
                      </a:r>
                      <a:endParaRPr lang="en-US" sz="1800" b="1" dirty="0">
                        <a:solidFill>
                          <a:srgbClr val="00B0F0"/>
                        </a:solidFill>
                        <a:latin typeface="Times New Roman" pitchFamily="18" charset="0"/>
                        <a:cs typeface="Times New Roman" pitchFamily="18" charset="0"/>
                      </a:endParaRPr>
                    </a:p>
                  </a:txBody>
                  <a:tcPr/>
                </a:tc>
                <a:tc hMerge="1">
                  <a:txBody>
                    <a:bodyPr/>
                    <a:lstStyle/>
                    <a:p>
                      <a:endParaRPr lang="en-US"/>
                    </a:p>
                  </a:txBody>
                  <a:tcPr/>
                </a:tc>
              </a:tr>
              <a:tr h="437214">
                <a:tc>
                  <a:txBody>
                    <a:bodyPr/>
                    <a:lstStyle/>
                    <a:p>
                      <a:r>
                        <a:rPr lang="en-US" sz="1600" b="1" dirty="0" smtClean="0">
                          <a:effectLst/>
                          <a:latin typeface="Times New Roman" pitchFamily="18" charset="0"/>
                          <a:cs typeface="Times New Roman" pitchFamily="18" charset="0"/>
                        </a:rPr>
                        <a:t>Tax Payable</a:t>
                      </a:r>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First           450,000</a:t>
                      </a:r>
                      <a:r>
                        <a:rPr lang="en-US" sz="1600" b="1" baseline="0"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  4%</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18,000</a:t>
                      </a:r>
                      <a:endParaRPr lang="en-US" sz="1600" b="1" dirty="0">
                        <a:solidFill>
                          <a:srgbClr val="00B050"/>
                        </a:solidFill>
                        <a:latin typeface="Times New Roman" pitchFamily="18" charset="0"/>
                        <a:cs typeface="Times New Roman" pitchFamily="18" charset="0"/>
                      </a:endParaRPr>
                    </a:p>
                  </a:txBody>
                  <a:tcPr/>
                </a:tc>
                <a:tc>
                  <a:txBody>
                    <a:bodyPr/>
                    <a:lstStyle/>
                    <a:p>
                      <a:pPr algn="l"/>
                      <a:r>
                        <a:rPr lang="en-US" sz="1800" b="1" dirty="0" smtClean="0">
                          <a:latin typeface="Times New Roman" pitchFamily="18" charset="0"/>
                          <a:cs typeface="Times New Roman" pitchFamily="18" charset="0"/>
                        </a:rPr>
                        <a:t>First          750,000</a:t>
                      </a:r>
                      <a:r>
                        <a:rPr lang="en-US" sz="1800" b="1" baseline="0"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a:txBody>
                  <a:tcPr/>
                </a:tc>
                <a:tc>
                  <a:txBody>
                    <a:bodyPr/>
                    <a:lstStyle/>
                    <a:p>
                      <a:pPr algn="l"/>
                      <a:r>
                        <a:rPr lang="en-US" sz="1800" b="1" dirty="0" smtClean="0">
                          <a:solidFill>
                            <a:srgbClr val="00B050"/>
                          </a:solidFill>
                          <a:latin typeface="Times New Roman" pitchFamily="18" charset="0"/>
                          <a:cs typeface="Times New Roman" pitchFamily="18" charset="0"/>
                        </a:rPr>
                        <a:t>@  6%</a:t>
                      </a:r>
                      <a:endParaRPr lang="en-US" sz="1800" b="1" dirty="0">
                        <a:solidFill>
                          <a:srgbClr val="00B050"/>
                        </a:solidFill>
                        <a:latin typeface="Times New Roman" pitchFamily="18" charset="0"/>
                        <a:cs typeface="Times New Roman" pitchFamily="18" charset="0"/>
                      </a:endParaRPr>
                    </a:p>
                  </a:txBody>
                  <a:tcPr/>
                </a:tc>
                <a:tc>
                  <a:txBody>
                    <a:bodyPr/>
                    <a:lstStyle/>
                    <a:p>
                      <a:pPr algn="r"/>
                      <a:r>
                        <a:rPr lang="en-US" sz="1800" b="1" dirty="0" smtClean="0">
                          <a:solidFill>
                            <a:srgbClr val="00B050"/>
                          </a:solidFill>
                          <a:latin typeface="Times New Roman" pitchFamily="18" charset="0"/>
                          <a:cs typeface="Times New Roman" pitchFamily="18" charset="0"/>
                        </a:rPr>
                        <a:t>45,000</a:t>
                      </a:r>
                      <a:endParaRPr lang="en-US" sz="1800" b="1" dirty="0">
                        <a:solidFill>
                          <a:srgbClr val="00B050"/>
                        </a:solidFill>
                        <a:latin typeface="Times New Roman" pitchFamily="18" charset="0"/>
                        <a:cs typeface="Times New Roman" pitchFamily="18" charset="0"/>
                      </a:endParaRPr>
                    </a:p>
                  </a:txBody>
                  <a:tcPr/>
                </a:tc>
              </a:tr>
              <a:tr h="400051">
                <a:tc>
                  <a:txBody>
                    <a:bodyPr/>
                    <a:lstStyle/>
                    <a:p>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Next           450,000</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  8%</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36,000</a:t>
                      </a:r>
                      <a:endParaRPr lang="en-US" sz="1600" b="1" dirty="0">
                        <a:solidFill>
                          <a:srgbClr val="00B050"/>
                        </a:solidFill>
                        <a:latin typeface="Times New Roman" pitchFamily="18" charset="0"/>
                        <a:cs typeface="Times New Roman" pitchFamily="18" charset="0"/>
                      </a:endParaRPr>
                    </a:p>
                  </a:txBody>
                  <a:tcPr/>
                </a:tc>
                <a:tc>
                  <a:txBody>
                    <a:bodyPr/>
                    <a:lstStyle/>
                    <a:p>
                      <a:pPr algn="l"/>
                      <a:r>
                        <a:rPr lang="en-US" sz="1800" b="1" dirty="0" smtClean="0">
                          <a:latin typeface="Times New Roman" pitchFamily="18" charset="0"/>
                          <a:cs typeface="Times New Roman" pitchFamily="18" charset="0"/>
                        </a:rPr>
                        <a:t>Next         750,000</a:t>
                      </a:r>
                      <a:endParaRPr lang="en-US" sz="1800" b="1" dirty="0">
                        <a:latin typeface="Times New Roman" pitchFamily="18" charset="0"/>
                        <a:cs typeface="Times New Roman" pitchFamily="18" charset="0"/>
                      </a:endParaRPr>
                    </a:p>
                  </a:txBody>
                  <a:tcPr/>
                </a:tc>
                <a:tc>
                  <a:txBody>
                    <a:bodyPr/>
                    <a:lstStyle/>
                    <a:p>
                      <a:pPr algn="l"/>
                      <a:r>
                        <a:rPr lang="en-US" sz="1800" b="1" dirty="0" smtClean="0">
                          <a:solidFill>
                            <a:srgbClr val="00B050"/>
                          </a:solidFill>
                          <a:latin typeface="Times New Roman" pitchFamily="18" charset="0"/>
                          <a:cs typeface="Times New Roman" pitchFamily="18" charset="0"/>
                        </a:rPr>
                        <a:t>@  12%</a:t>
                      </a:r>
                      <a:endParaRPr lang="en-US" sz="1800" b="1" dirty="0">
                        <a:solidFill>
                          <a:srgbClr val="00B050"/>
                        </a:solidFill>
                        <a:latin typeface="Times New Roman" pitchFamily="18" charset="0"/>
                        <a:cs typeface="Times New Roman" pitchFamily="18" charset="0"/>
                      </a:endParaRPr>
                    </a:p>
                  </a:txBody>
                  <a:tcPr/>
                </a:tc>
                <a:tc>
                  <a:txBody>
                    <a:bodyPr/>
                    <a:lstStyle/>
                    <a:p>
                      <a:pPr algn="r"/>
                      <a:r>
                        <a:rPr lang="en-US" sz="1800" b="1" dirty="0" smtClean="0">
                          <a:solidFill>
                            <a:srgbClr val="00B050"/>
                          </a:solidFill>
                          <a:latin typeface="Times New Roman" pitchFamily="18" charset="0"/>
                          <a:cs typeface="Times New Roman" pitchFamily="18" charset="0"/>
                        </a:rPr>
                        <a:t>90,000</a:t>
                      </a:r>
                      <a:endParaRPr lang="en-US" sz="1800" b="1" dirty="0">
                        <a:solidFill>
                          <a:srgbClr val="00B050"/>
                        </a:solidFill>
                        <a:latin typeface="Times New Roman" pitchFamily="18" charset="0"/>
                        <a:cs typeface="Times New Roman" pitchFamily="18" charset="0"/>
                      </a:endParaRPr>
                    </a:p>
                  </a:txBody>
                  <a:tcPr/>
                </a:tc>
              </a:tr>
              <a:tr h="400051">
                <a:tc>
                  <a:txBody>
                    <a:bodyPr/>
                    <a:lstStyle/>
                    <a:p>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Next           450,000</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@12%</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54,000</a:t>
                      </a:r>
                      <a:endParaRPr lang="en-US" sz="1600" b="1" dirty="0">
                        <a:solidFill>
                          <a:srgbClr val="00B050"/>
                        </a:solidFill>
                        <a:latin typeface="Times New Roman" pitchFamily="18" charset="0"/>
                        <a:cs typeface="Times New Roman" pitchFamily="18" charset="0"/>
                      </a:endParaRPr>
                    </a:p>
                  </a:txBody>
                  <a:tcPr/>
                </a:tc>
                <a:tc>
                  <a:txBody>
                    <a:bodyPr/>
                    <a:lstStyle/>
                    <a:p>
                      <a:pPr algn="l"/>
                      <a:r>
                        <a:rPr lang="en-US" sz="1800" b="1" dirty="0" smtClean="0">
                          <a:latin typeface="Times New Roman" pitchFamily="18" charset="0"/>
                          <a:cs typeface="Times New Roman" pitchFamily="18" charset="0"/>
                        </a:rPr>
                        <a:t>Balance 3,854,139</a:t>
                      </a:r>
                      <a:endParaRPr lang="en-US" sz="1800" b="1" dirty="0">
                        <a:latin typeface="Times New Roman" pitchFamily="18" charset="0"/>
                        <a:cs typeface="Times New Roman" pitchFamily="18" charset="0"/>
                      </a:endParaRPr>
                    </a:p>
                  </a:txBody>
                  <a:tcPr/>
                </a:tc>
                <a:tc>
                  <a:txBody>
                    <a:bodyPr/>
                    <a:lstStyle/>
                    <a:p>
                      <a:pPr algn="l"/>
                      <a:r>
                        <a:rPr lang="en-US" sz="1800" b="1" dirty="0" smtClean="0">
                          <a:solidFill>
                            <a:srgbClr val="00B050"/>
                          </a:solidFill>
                          <a:latin typeface="Times New Roman" pitchFamily="18" charset="0"/>
                          <a:cs typeface="Times New Roman" pitchFamily="18" charset="0"/>
                        </a:rPr>
                        <a:t>@ 18%</a:t>
                      </a:r>
                      <a:endParaRPr lang="en-US" sz="1800" b="1" dirty="0">
                        <a:solidFill>
                          <a:srgbClr val="00B050"/>
                        </a:solidFill>
                        <a:latin typeface="Times New Roman" pitchFamily="18" charset="0"/>
                        <a:cs typeface="Times New Roman" pitchFamily="18" charset="0"/>
                      </a:endParaRPr>
                    </a:p>
                  </a:txBody>
                  <a:tcPr/>
                </a:tc>
                <a:tc>
                  <a:txBody>
                    <a:bodyPr/>
                    <a:lstStyle/>
                    <a:p>
                      <a:pPr algn="r"/>
                      <a:r>
                        <a:rPr lang="en-US" sz="1800" b="1" dirty="0" smtClean="0">
                          <a:solidFill>
                            <a:srgbClr val="00B050"/>
                          </a:solidFill>
                          <a:latin typeface="Times New Roman" pitchFamily="18" charset="0"/>
                          <a:cs typeface="Times New Roman" pitchFamily="18" charset="0"/>
                        </a:rPr>
                        <a:t>693,745</a:t>
                      </a:r>
                      <a:endParaRPr lang="en-US" sz="1800" b="1" dirty="0">
                        <a:solidFill>
                          <a:srgbClr val="00B050"/>
                        </a:solidFill>
                        <a:latin typeface="Times New Roman" pitchFamily="18" charset="0"/>
                        <a:cs typeface="Times New Roman" pitchFamily="18" charset="0"/>
                      </a:endParaRPr>
                    </a:p>
                  </a:txBody>
                  <a:tcPr/>
                </a:tc>
              </a:tr>
              <a:tr h="414344">
                <a:tc>
                  <a:txBody>
                    <a:bodyPr/>
                    <a:lstStyle/>
                    <a:p>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Next           450,000</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@16%</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72,000</a:t>
                      </a:r>
                      <a:endParaRPr lang="en-US" sz="1600" b="1" dirty="0">
                        <a:solidFill>
                          <a:srgbClr val="00B050"/>
                        </a:solidFill>
                        <a:latin typeface="Times New Roman" pitchFamily="18" charset="0"/>
                        <a:cs typeface="Times New Roman" pitchFamily="18" charset="0"/>
                      </a:endParaRPr>
                    </a:p>
                  </a:txBody>
                  <a:tcPr/>
                </a:tc>
                <a:tc>
                  <a:txBody>
                    <a:bodyPr/>
                    <a:lstStyle/>
                    <a:p>
                      <a:pPr algn="ctr"/>
                      <a:endParaRPr lang="en-US" sz="1600" b="1" dirty="0">
                        <a:latin typeface="Times New Roman" pitchFamily="18" charset="0"/>
                        <a:cs typeface="Times New Roman" pitchFamily="18" charset="0"/>
                      </a:endParaRPr>
                    </a:p>
                  </a:txBody>
                  <a:tcPr/>
                </a:tc>
                <a:tc gridSpan="2">
                  <a:txBody>
                    <a:bodyPr/>
                    <a:lstStyle/>
                    <a:p>
                      <a:pPr algn="ctr"/>
                      <a:endParaRPr lang="en-US" sz="1600" b="1" dirty="0">
                        <a:solidFill>
                          <a:srgbClr val="00B0F0"/>
                        </a:solidFill>
                        <a:latin typeface="Times New Roman" pitchFamily="18" charset="0"/>
                        <a:cs typeface="Times New Roman" pitchFamily="18" charset="0"/>
                      </a:endParaRPr>
                    </a:p>
                  </a:txBody>
                  <a:tcPr anchor="ctr"/>
                </a:tc>
                <a:tc hMerge="1">
                  <a:txBody>
                    <a:bodyPr/>
                    <a:lstStyle/>
                    <a:p>
                      <a:endParaRPr lang="en-US"/>
                    </a:p>
                  </a:txBody>
                  <a:tcPr/>
                </a:tc>
              </a:tr>
              <a:tr h="385788">
                <a:tc>
                  <a:txBody>
                    <a:bodyPr/>
                    <a:lstStyle/>
                    <a:p>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Next           450,000</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@20%</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90,000</a:t>
                      </a:r>
                      <a:endParaRPr lang="en-US" sz="1600" b="1" dirty="0">
                        <a:solidFill>
                          <a:srgbClr val="00B050"/>
                        </a:solidFill>
                        <a:latin typeface="Times New Roman" pitchFamily="18" charset="0"/>
                        <a:cs typeface="Times New Roman" pitchFamily="18" charset="0"/>
                      </a:endParaRPr>
                    </a:p>
                  </a:txBody>
                  <a:tcPr/>
                </a:tc>
                <a:tc>
                  <a:txBody>
                    <a:bodyPr/>
                    <a:lstStyle/>
                    <a:p>
                      <a:pPr algn="ctr"/>
                      <a:endParaRPr lang="en-US" sz="1600" b="1" dirty="0">
                        <a:latin typeface="Times New Roman" pitchFamily="18" charset="0"/>
                        <a:cs typeface="Times New Roman" pitchFamily="18" charset="0"/>
                      </a:endParaRPr>
                    </a:p>
                  </a:txBody>
                  <a:tcPr/>
                </a:tc>
                <a:tc gridSpan="2">
                  <a:txBody>
                    <a:bodyPr/>
                    <a:lstStyle/>
                    <a:p>
                      <a:pPr algn="ctr"/>
                      <a:endParaRPr lang="en-US" sz="1600" b="1" dirty="0">
                        <a:solidFill>
                          <a:srgbClr val="00B0F0"/>
                        </a:solidFill>
                        <a:latin typeface="Times New Roman" pitchFamily="18" charset="0"/>
                        <a:cs typeface="Times New Roman" pitchFamily="18" charset="0"/>
                      </a:endParaRPr>
                    </a:p>
                  </a:txBody>
                  <a:tcPr anchor="ctr"/>
                </a:tc>
                <a:tc hMerge="1">
                  <a:txBody>
                    <a:bodyPr/>
                    <a:lstStyle/>
                    <a:p>
                      <a:endParaRPr lang="en-US"/>
                    </a:p>
                  </a:txBody>
                  <a:tcPr/>
                </a:tc>
              </a:tr>
              <a:tr h="367694">
                <a:tc>
                  <a:txBody>
                    <a:bodyPr/>
                    <a:lstStyle/>
                    <a:p>
                      <a:endParaRPr lang="en-US" sz="1600" b="1" dirty="0">
                        <a:latin typeface="Times New Roman" pitchFamily="18" charset="0"/>
                        <a:cs typeface="Times New Roman" pitchFamily="18" charset="0"/>
                      </a:endParaRPr>
                    </a:p>
                  </a:txBody>
                  <a:tcPr/>
                </a:tc>
                <a:tc gridSpan="2">
                  <a:txBody>
                    <a:bodyPr/>
                    <a:lstStyle/>
                    <a:p>
                      <a:pPr algn="l"/>
                      <a:r>
                        <a:rPr lang="en-US" sz="1600" b="1" dirty="0" smtClean="0">
                          <a:latin typeface="Times New Roman" pitchFamily="18" charset="0"/>
                          <a:cs typeface="Times New Roman" pitchFamily="18" charset="0"/>
                        </a:rPr>
                        <a:t>Balance16,297,705</a:t>
                      </a:r>
                      <a:endParaRPr lang="en-US" sz="1600" b="1" dirty="0">
                        <a:latin typeface="Times New Roman" pitchFamily="18" charset="0"/>
                        <a:cs typeface="Times New Roman" pitchFamily="18" charset="0"/>
                      </a:endParaRPr>
                    </a:p>
                  </a:txBody>
                  <a:tcPr/>
                </a:tc>
                <a:tc hMerge="1">
                  <a:txBody>
                    <a:bodyPr/>
                    <a:lstStyle/>
                    <a:p>
                      <a:endParaRPr lang="en-US"/>
                    </a:p>
                  </a:txBody>
                  <a:tcPr/>
                </a:tc>
                <a:tc>
                  <a:txBody>
                    <a:bodyPr/>
                    <a:lstStyle/>
                    <a:p>
                      <a:pPr algn="ctr"/>
                      <a:r>
                        <a:rPr lang="en-US" sz="1600" b="1" dirty="0" smtClean="0">
                          <a:solidFill>
                            <a:srgbClr val="00B050"/>
                          </a:solidFill>
                          <a:latin typeface="Times New Roman" pitchFamily="18" charset="0"/>
                          <a:cs typeface="Times New Roman" pitchFamily="18" charset="0"/>
                        </a:rPr>
                        <a:t>@24%</a:t>
                      </a:r>
                      <a:endParaRPr lang="en-US" sz="1600" b="1" dirty="0">
                        <a:solidFill>
                          <a:srgbClr val="00B050"/>
                        </a:solidFill>
                        <a:latin typeface="Times New Roman" pitchFamily="18" charset="0"/>
                        <a:cs typeface="Times New Roman" pitchFamily="18" charset="0"/>
                      </a:endParaRPr>
                    </a:p>
                  </a:txBody>
                  <a:tcPr/>
                </a:tc>
                <a:tc>
                  <a:txBody>
                    <a:bodyPr/>
                    <a:lstStyle/>
                    <a:p>
                      <a:pPr algn="r"/>
                      <a:r>
                        <a:rPr lang="en-US" sz="1600" b="1" dirty="0" smtClean="0">
                          <a:solidFill>
                            <a:srgbClr val="00B050"/>
                          </a:solidFill>
                          <a:latin typeface="Times New Roman" pitchFamily="18" charset="0"/>
                          <a:cs typeface="Times New Roman" pitchFamily="18" charset="0"/>
                        </a:rPr>
                        <a:t>3,911,449</a:t>
                      </a:r>
                      <a:endParaRPr lang="en-US" sz="1600" b="1" dirty="0">
                        <a:solidFill>
                          <a:srgbClr val="00B050"/>
                        </a:solidFill>
                        <a:latin typeface="Times New Roman" pitchFamily="18" charset="0"/>
                        <a:cs typeface="Times New Roman" pitchFamily="18" charset="0"/>
                      </a:endParaRPr>
                    </a:p>
                  </a:txBody>
                  <a:tcPr/>
                </a:tc>
                <a:tc>
                  <a:txBody>
                    <a:bodyPr/>
                    <a:lstStyle/>
                    <a:p>
                      <a:pPr algn="ctr"/>
                      <a:endParaRPr lang="en-US" sz="1600" b="1" dirty="0">
                        <a:latin typeface="Times New Roman" pitchFamily="18" charset="0"/>
                        <a:cs typeface="Times New Roman" pitchFamily="18" charset="0"/>
                      </a:endParaRPr>
                    </a:p>
                  </a:txBody>
                  <a:tcPr/>
                </a:tc>
                <a:tc gridSpan="2">
                  <a:txBody>
                    <a:bodyPr/>
                    <a:lstStyle/>
                    <a:p>
                      <a:pPr algn="ctr"/>
                      <a:endParaRPr lang="en-US" sz="1600" b="1" dirty="0">
                        <a:solidFill>
                          <a:srgbClr val="00B0F0"/>
                        </a:solidFill>
                        <a:latin typeface="Times New Roman" pitchFamily="18" charset="0"/>
                        <a:cs typeface="Times New Roman" pitchFamily="18" charset="0"/>
                      </a:endParaRPr>
                    </a:p>
                  </a:txBody>
                  <a:tcPr anchor="ctr"/>
                </a:tc>
                <a:tc hMerge="1">
                  <a:txBody>
                    <a:bodyPr/>
                    <a:lstStyle/>
                    <a:p>
                      <a:endParaRPr lang="en-US"/>
                    </a:p>
                  </a:txBody>
                  <a:tcPr/>
                </a:tc>
              </a:tr>
              <a:tr h="28575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Total Tax payable</a:t>
                      </a:r>
                      <a:endParaRPr lang="en-US" sz="1600" dirty="0" smtClean="0">
                        <a:latin typeface="Palatino Linotype" panose="02040502050505030304" pitchFamily="18" charset="0"/>
                      </a:endParaRPr>
                    </a:p>
                  </a:txBody>
                  <a:tcPr/>
                </a:tc>
                <a:tc hMerge="1">
                  <a:txBody>
                    <a:bodyPr/>
                    <a:lstStyle/>
                    <a:p>
                      <a:pPr algn="l"/>
                      <a:endParaRPr lang="en-US" sz="2400" b="1" dirty="0">
                        <a:latin typeface="Palatino Linotype" panose="02040502050505030304" pitchFamily="18" charset="0"/>
                      </a:endParaRPr>
                    </a:p>
                  </a:txBody>
                  <a:tcPr/>
                </a:tc>
                <a:tc>
                  <a:txBody>
                    <a:bodyPr/>
                    <a:lstStyle/>
                    <a:p>
                      <a:pPr algn="ctr"/>
                      <a:r>
                        <a:rPr lang="en-US" sz="1600" b="1" dirty="0" smtClean="0">
                          <a:solidFill>
                            <a:srgbClr val="C00000"/>
                          </a:solidFill>
                          <a:effectLst/>
                          <a:latin typeface="Palatino Linotype" panose="02040502050505030304" pitchFamily="18" charset="0"/>
                        </a:rPr>
                        <a:t>S8 &amp;</a:t>
                      </a:r>
                      <a:r>
                        <a:rPr lang="en-US" sz="1600" b="1" baseline="0" dirty="0" smtClean="0">
                          <a:solidFill>
                            <a:srgbClr val="C00000"/>
                          </a:solidFill>
                          <a:effectLst/>
                          <a:latin typeface="Palatino Linotype" panose="02040502050505030304" pitchFamily="18" charset="0"/>
                        </a:rPr>
                        <a:t> </a:t>
                      </a:r>
                      <a:r>
                        <a:rPr lang="en-US" sz="1600" b="1" dirty="0" smtClean="0">
                          <a:solidFill>
                            <a:srgbClr val="C00000"/>
                          </a:solidFill>
                          <a:effectLst/>
                          <a:latin typeface="Palatino Linotype" panose="02040502050505030304" pitchFamily="18" charset="0"/>
                        </a:rPr>
                        <a:t>R</a:t>
                      </a:r>
                      <a:endParaRPr lang="en-US" sz="1600" b="1" dirty="0">
                        <a:latin typeface="Times New Roman" pitchFamily="18" charset="0"/>
                        <a:cs typeface="Times New Roman" pitchFamily="18" charset="0"/>
                      </a:endParaRPr>
                    </a:p>
                  </a:txBody>
                  <a:tcPr/>
                </a:tc>
                <a:tc gridSpan="2">
                  <a:txBody>
                    <a:bodyPr/>
                    <a:lstStyle/>
                    <a:p>
                      <a:pPr algn="r"/>
                      <a:r>
                        <a:rPr lang="en-US" sz="1600" b="1" dirty="0" smtClean="0">
                          <a:solidFill>
                            <a:srgbClr val="00B050"/>
                          </a:solidFill>
                          <a:latin typeface="Times New Roman" pitchFamily="18" charset="0"/>
                          <a:cs typeface="Times New Roman" pitchFamily="18" charset="0"/>
                        </a:rPr>
                        <a:t>4,181,449</a:t>
                      </a:r>
                      <a:endParaRPr lang="en-US" sz="1600" b="1" dirty="0">
                        <a:solidFill>
                          <a:srgbClr val="00B050"/>
                        </a:solidFill>
                        <a:latin typeface="Times New Roman" pitchFamily="18" charset="0"/>
                        <a:cs typeface="Times New Roman" pitchFamily="18" charset="0"/>
                      </a:endParaRPr>
                    </a:p>
                  </a:txBody>
                  <a:tcPr/>
                </a:tc>
                <a:tc hMerge="1">
                  <a:txBody>
                    <a:bodyPr/>
                    <a:lstStyle/>
                    <a:p>
                      <a:pPr algn="ctr"/>
                      <a:endParaRPr lang="en-US" sz="1800" b="1" dirty="0">
                        <a:solidFill>
                          <a:srgbClr val="00B050"/>
                        </a:solidFill>
                        <a:latin typeface="Palatino Linotype" panose="02040502050505030304" pitchFamily="18" charset="0"/>
                      </a:endParaRPr>
                    </a:p>
                  </a:txBody>
                  <a:tcPr/>
                </a:tc>
                <a:tc>
                  <a:txBody>
                    <a:bodyPr/>
                    <a:lstStyle/>
                    <a:p>
                      <a:pPr algn="ctr"/>
                      <a:endParaRPr lang="en-US" sz="1600" b="1" dirty="0">
                        <a:latin typeface="Times New Roman" pitchFamily="18" charset="0"/>
                        <a:cs typeface="Times New Roman" pitchFamily="18" charset="0"/>
                      </a:endParaRPr>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latin typeface="Times New Roman" pitchFamily="18" charset="0"/>
                          <a:cs typeface="Times New Roman" pitchFamily="18" charset="0"/>
                        </a:rPr>
                        <a:t>828,745</a:t>
                      </a:r>
                    </a:p>
                  </a:txBody>
                  <a:tcPr/>
                </a:tc>
                <a:tc hMerge="1">
                  <a:txBody>
                    <a:bodyPr/>
                    <a:lstStyle/>
                    <a:p>
                      <a:endParaRPr lang="en-US"/>
                    </a:p>
                  </a:txBody>
                  <a:tcPr/>
                </a:tc>
              </a:tr>
            </a:tbl>
          </a:graphicData>
        </a:graphic>
      </p:graphicFrame>
      <p:sp>
        <p:nvSpPr>
          <p:cNvPr id="5" name="Title 4"/>
          <p:cNvSpPr txBox="1">
            <a:spLocks noGrp="1"/>
          </p:cNvSpPr>
          <p:nvPr>
            <p:ph type="title"/>
          </p:nvPr>
        </p:nvSpPr>
        <p:spPr>
          <a:xfrm>
            <a:off x="500034" y="0"/>
            <a:ext cx="8229600" cy="707886"/>
          </a:xfrm>
          <a:prstGeom prst="rect">
            <a:avLst/>
          </a:prstGeom>
          <a:noFill/>
        </p:spPr>
        <p:txBody>
          <a:bodyPr wrap="square" rtlCol="0">
            <a:spAutoFit/>
          </a:bodyPr>
          <a:lstStyle/>
          <a:p>
            <a:pPr algn="ctr"/>
            <a:r>
              <a:rPr lang="en-US" sz="4000" b="1" dirty="0" smtClean="0">
                <a:solidFill>
                  <a:srgbClr val="7030A0"/>
                </a:solidFill>
                <a:latin typeface="Palatino Linotype" panose="02040502050505030304" pitchFamily="18" charset="0"/>
              </a:rPr>
              <a:t>Taxable Income &amp; Tax Payable</a:t>
            </a:r>
            <a:endParaRPr lang="en-US" sz="4000" b="1" dirty="0">
              <a:solidFill>
                <a:srgbClr val="7030A0"/>
              </a:solidFill>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F200AB71-4DA6-49DC-8EA1-A59A1B704B8D}"/>
              </a:ext>
            </a:extLst>
          </p:cNvPr>
          <p:cNvSpPr>
            <a:spLocks noGrp="1"/>
          </p:cNvSpPr>
          <p:nvPr>
            <p:ph idx="1"/>
          </p:nvPr>
        </p:nvSpPr>
        <p:spPr>
          <a:xfrm>
            <a:off x="142844" y="0"/>
            <a:ext cx="9001157" cy="6715147"/>
          </a:xfrm>
        </p:spPr>
        <p:txBody>
          <a:bodyPr>
            <a:normAutofit fontScale="77500" lnSpcReduction="20000"/>
          </a:bodyPr>
          <a:lstStyle/>
          <a:p>
            <a:pPr algn="ctr">
              <a:buNone/>
            </a:pPr>
            <a:r>
              <a:rPr lang="en-US" b="1" dirty="0">
                <a:solidFill>
                  <a:srgbClr val="C00000"/>
                </a:solidFill>
                <a:effectLst/>
                <a:latin typeface="Palatino Linotype" panose="02040502050505030304" pitchFamily="18" charset="0"/>
              </a:rPr>
              <a:t>Illustration 2</a:t>
            </a:r>
          </a:p>
          <a:p>
            <a:pPr marL="0" indent="0" algn="just">
              <a:buNone/>
            </a:pPr>
            <a:r>
              <a:rPr lang="en-US" dirty="0" smtClean="0">
                <a:solidFill>
                  <a:schemeClr val="bg1"/>
                </a:solidFill>
                <a:effectLst/>
                <a:latin typeface="Palatino Linotype" panose="02040502050505030304" pitchFamily="18" charset="0"/>
              </a:rPr>
              <a:t>Dr</a:t>
            </a:r>
            <a:r>
              <a:rPr lang="en-US" dirty="0">
                <a:solidFill>
                  <a:schemeClr val="bg1"/>
                </a:solidFill>
                <a:effectLst/>
                <a:latin typeface="Palatino Linotype" panose="02040502050505030304" pitchFamily="18" charset="0"/>
              </a:rPr>
              <a:t>. </a:t>
            </a:r>
            <a:r>
              <a:rPr lang="en-US" dirty="0" err="1" smtClean="0">
                <a:solidFill>
                  <a:schemeClr val="bg1"/>
                </a:solidFill>
                <a:effectLst/>
                <a:latin typeface="Palatino Linotype" panose="02040502050505030304" pitchFamily="18" charset="0"/>
              </a:rPr>
              <a:t>Amarasekara</a:t>
            </a:r>
            <a:r>
              <a:rPr lang="en-US" dirty="0" smtClean="0">
                <a:solidFill>
                  <a:schemeClr val="bg1"/>
                </a:solidFill>
                <a:effectLst/>
                <a:latin typeface="Palatino Linotype" panose="02040502050505030304" pitchFamily="18" charset="0"/>
              </a:rPr>
              <a:t> is medical officer of Government Hospital and he has private practice income in private hospital. </a:t>
            </a:r>
            <a:r>
              <a:rPr lang="en-US" dirty="0">
                <a:solidFill>
                  <a:schemeClr val="bg1"/>
                </a:solidFill>
                <a:effectLst/>
                <a:latin typeface="Palatino Linotype" panose="02040502050505030304" pitchFamily="18" charset="0"/>
              </a:rPr>
              <a:t>His income for the First Period and for the Second Period for the Year of assessment 2019/2020 is as follows. Expenses incurred for </a:t>
            </a:r>
            <a:r>
              <a:rPr lang="en-US" dirty="0" smtClean="0">
                <a:solidFill>
                  <a:schemeClr val="bg1"/>
                </a:solidFill>
                <a:effectLst/>
                <a:latin typeface="Palatino Linotype" panose="02040502050505030304" pitchFamily="18" charset="0"/>
              </a:rPr>
              <a:t>interest paid to bank loan locally </a:t>
            </a:r>
            <a:r>
              <a:rPr lang="en-US" dirty="0">
                <a:solidFill>
                  <a:schemeClr val="bg1"/>
                </a:solidFill>
                <a:effectLst/>
                <a:latin typeface="Palatino Linotype" panose="02040502050505030304" pitchFamily="18" charset="0"/>
              </a:rPr>
              <a:t>during the First Period is Rs. </a:t>
            </a:r>
            <a:r>
              <a:rPr lang="en-US" dirty="0" smtClean="0">
                <a:solidFill>
                  <a:schemeClr val="bg1"/>
                </a:solidFill>
                <a:effectLst/>
                <a:latin typeface="Palatino Linotype" panose="02040502050505030304" pitchFamily="18" charset="0"/>
              </a:rPr>
              <a:t>230,000 </a:t>
            </a:r>
            <a:r>
              <a:rPr lang="en-US" dirty="0">
                <a:solidFill>
                  <a:schemeClr val="bg1"/>
                </a:solidFill>
                <a:effectLst/>
                <a:latin typeface="Palatino Linotype" panose="02040502050505030304" pitchFamily="18" charset="0"/>
              </a:rPr>
              <a:t>and for the Second Period is Rs. </a:t>
            </a:r>
            <a:r>
              <a:rPr lang="en-US" dirty="0" smtClean="0">
                <a:solidFill>
                  <a:schemeClr val="bg1"/>
                </a:solidFill>
                <a:effectLst/>
                <a:latin typeface="Palatino Linotype" panose="02040502050505030304" pitchFamily="18" charset="0"/>
              </a:rPr>
              <a:t>135,000</a:t>
            </a:r>
            <a:r>
              <a:rPr lang="en-US" dirty="0">
                <a:solidFill>
                  <a:schemeClr val="bg1"/>
                </a:solidFill>
                <a:effectLst/>
                <a:latin typeface="Palatino Linotype" panose="02040502050505030304" pitchFamily="18" charset="0"/>
              </a:rPr>
              <a:t>. He donated Rs. 20,000 to cancer hospital during the year of assessment. PAYE tax has been deducted up to 31 December 2019 </a:t>
            </a:r>
            <a:r>
              <a:rPr lang="en-US" dirty="0" smtClean="0">
                <a:solidFill>
                  <a:schemeClr val="bg1"/>
                </a:solidFill>
                <a:effectLst/>
                <a:latin typeface="Palatino Linotype" panose="02040502050505030304" pitchFamily="18" charset="0"/>
              </a:rPr>
              <a:t>Rs.15,985.  </a:t>
            </a:r>
            <a:r>
              <a:rPr lang="en-US" dirty="0" smtClean="0">
                <a:solidFill>
                  <a:schemeClr val="bg1"/>
                </a:solidFill>
                <a:latin typeface="Palatino Linotype" panose="02040502050505030304" pitchFamily="18" charset="0"/>
              </a:rPr>
              <a:t>1</a:t>
            </a:r>
            <a:r>
              <a:rPr lang="en-US" baseline="30000" dirty="0" smtClean="0">
                <a:solidFill>
                  <a:schemeClr val="bg1"/>
                </a:solidFill>
                <a:latin typeface="Palatino Linotype" panose="02040502050505030304" pitchFamily="18" charset="0"/>
              </a:rPr>
              <a:t>st</a:t>
            </a:r>
            <a:r>
              <a:rPr lang="en-US" dirty="0" smtClean="0">
                <a:solidFill>
                  <a:schemeClr val="bg1"/>
                </a:solidFill>
                <a:latin typeface="Palatino Linotype" panose="02040502050505030304" pitchFamily="18" charset="0"/>
              </a:rPr>
              <a:t> , 2</a:t>
            </a:r>
            <a:r>
              <a:rPr lang="en-US" baseline="30000" dirty="0" smtClean="0">
                <a:solidFill>
                  <a:schemeClr val="bg1"/>
                </a:solidFill>
                <a:latin typeface="Palatino Linotype" panose="02040502050505030304" pitchFamily="18" charset="0"/>
              </a:rPr>
              <a:t>nd ,</a:t>
            </a:r>
            <a:r>
              <a:rPr lang="en-US" dirty="0" smtClean="0">
                <a:solidFill>
                  <a:schemeClr val="bg1"/>
                </a:solidFill>
                <a:latin typeface="Palatino Linotype" panose="02040502050505030304" pitchFamily="18" charset="0"/>
              </a:rPr>
              <a:t> 3rd &amp; 4</a:t>
            </a:r>
            <a:r>
              <a:rPr lang="en-US" baseline="30000" dirty="0" smtClean="0">
                <a:solidFill>
                  <a:schemeClr val="bg1"/>
                </a:solidFill>
                <a:latin typeface="Palatino Linotype" panose="02040502050505030304" pitchFamily="18" charset="0"/>
              </a:rPr>
              <a:t>th</a:t>
            </a:r>
            <a:r>
              <a:rPr lang="en-US" dirty="0" smtClean="0">
                <a:solidFill>
                  <a:schemeClr val="bg1"/>
                </a:solidFill>
                <a:latin typeface="Palatino Linotype" panose="02040502050505030304" pitchFamily="18" charset="0"/>
              </a:rPr>
              <a:t>  </a:t>
            </a:r>
            <a:r>
              <a:rPr lang="en-US" dirty="0" smtClean="0">
                <a:solidFill>
                  <a:schemeClr val="bg1"/>
                </a:solidFill>
                <a:effectLst/>
                <a:latin typeface="Palatino Linotype" panose="02040502050505030304" pitchFamily="18" charset="0"/>
              </a:rPr>
              <a:t> installment paid  </a:t>
            </a:r>
            <a:r>
              <a:rPr lang="en-US" dirty="0">
                <a:solidFill>
                  <a:schemeClr val="bg1"/>
                </a:solidFill>
                <a:effectLst/>
                <a:latin typeface="Palatino Linotype" panose="02040502050505030304" pitchFamily="18" charset="0"/>
              </a:rPr>
              <a:t>is </a:t>
            </a:r>
            <a:r>
              <a:rPr lang="en-US" dirty="0" smtClean="0">
                <a:solidFill>
                  <a:schemeClr val="bg1"/>
                </a:solidFill>
                <a:effectLst/>
                <a:latin typeface="Palatino Linotype" panose="02040502050505030304" pitchFamily="18" charset="0"/>
              </a:rPr>
              <a:t>Rs.30,380 respectively. </a:t>
            </a:r>
            <a:r>
              <a:rPr lang="en-US" dirty="0">
                <a:solidFill>
                  <a:schemeClr val="bg1"/>
                </a:solidFill>
                <a:effectLst/>
                <a:latin typeface="Palatino Linotype" panose="02040502050505030304" pitchFamily="18" charset="0"/>
              </a:rPr>
              <a:t>Paid Rs. </a:t>
            </a:r>
            <a:r>
              <a:rPr lang="en-US" dirty="0" smtClean="0">
                <a:solidFill>
                  <a:schemeClr val="bg1"/>
                </a:solidFill>
                <a:effectLst/>
                <a:latin typeface="Palatino Linotype" panose="02040502050505030304" pitchFamily="18" charset="0"/>
              </a:rPr>
              <a:t>35,600 </a:t>
            </a:r>
            <a:r>
              <a:rPr lang="en-US" dirty="0">
                <a:solidFill>
                  <a:schemeClr val="bg1"/>
                </a:solidFill>
                <a:effectLst/>
                <a:latin typeface="Palatino Linotype" panose="02040502050505030304" pitchFamily="18" charset="0"/>
              </a:rPr>
              <a:t>as WHT on interest. He wish to apply 2</a:t>
            </a:r>
            <a:r>
              <a:rPr lang="en-US" baseline="30000" dirty="0">
                <a:solidFill>
                  <a:schemeClr val="bg1"/>
                </a:solidFill>
                <a:effectLst/>
                <a:latin typeface="Palatino Linotype" panose="02040502050505030304" pitchFamily="18" charset="0"/>
              </a:rPr>
              <a:t>nd</a:t>
            </a:r>
            <a:r>
              <a:rPr lang="en-US" dirty="0">
                <a:solidFill>
                  <a:schemeClr val="bg1"/>
                </a:solidFill>
                <a:effectLst/>
                <a:latin typeface="Palatino Linotype" panose="02040502050505030304" pitchFamily="18" charset="0"/>
              </a:rPr>
              <a:t> option to allocate the </a:t>
            </a:r>
            <a:r>
              <a:rPr lang="en-US" dirty="0" smtClean="0">
                <a:solidFill>
                  <a:schemeClr val="bg1"/>
                </a:solidFill>
                <a:effectLst/>
                <a:latin typeface="Palatino Linotype" panose="02040502050505030304" pitchFamily="18" charset="0"/>
              </a:rPr>
              <a:t>interest.</a:t>
            </a:r>
          </a:p>
          <a:p>
            <a:pPr marL="0" indent="0" algn="just">
              <a:buNone/>
            </a:pPr>
            <a:endParaRPr lang="en-US" dirty="0">
              <a:solidFill>
                <a:schemeClr val="bg1"/>
              </a:solidFill>
              <a:effectLst/>
              <a:latin typeface="Palatino Linotype" panose="02040502050505030304" pitchFamily="18" charset="0"/>
            </a:endParaRPr>
          </a:p>
          <a:p>
            <a:pPr marL="1828800" lvl="4" indent="0">
              <a:buNone/>
            </a:pPr>
            <a:r>
              <a:rPr lang="en-US" sz="2200" dirty="0">
                <a:solidFill>
                  <a:schemeClr val="bg1"/>
                </a:solidFill>
                <a:effectLst/>
                <a:latin typeface="Palatino Linotype" panose="02040502050505030304" pitchFamily="18" charset="0"/>
              </a:rPr>
              <a:t>				</a:t>
            </a:r>
            <a:endParaRPr lang="en-US" sz="2200" dirty="0" smtClean="0">
              <a:solidFill>
                <a:schemeClr val="bg1"/>
              </a:solidFill>
              <a:effectLst/>
              <a:latin typeface="Palatino Linotype" panose="02040502050505030304" pitchFamily="18" charset="0"/>
            </a:endParaRPr>
          </a:p>
          <a:p>
            <a:pPr marL="1828800" lvl="4" indent="0">
              <a:buNone/>
            </a:pPr>
            <a:r>
              <a:rPr lang="en-US" sz="2200" b="1" dirty="0" smtClean="0">
                <a:solidFill>
                  <a:schemeClr val="bg1"/>
                </a:solidFill>
                <a:latin typeface="Palatino Linotype" panose="02040502050505030304" pitchFamily="18" charset="0"/>
              </a:rPr>
              <a:t>			    </a:t>
            </a:r>
            <a:r>
              <a:rPr lang="en-US" sz="2200" b="1" dirty="0" smtClean="0">
                <a:solidFill>
                  <a:srgbClr val="FF0000"/>
                </a:solidFill>
                <a:effectLst/>
                <a:latin typeface="Palatino Linotype" panose="02040502050505030304" pitchFamily="18" charset="0"/>
              </a:rPr>
              <a:t>First </a:t>
            </a:r>
            <a:r>
              <a:rPr lang="en-US" sz="2200" b="1" dirty="0">
                <a:solidFill>
                  <a:srgbClr val="FF0000"/>
                </a:solidFill>
                <a:effectLst/>
                <a:latin typeface="Palatino Linotype" panose="02040502050505030304" pitchFamily="18" charset="0"/>
              </a:rPr>
              <a:t>Period (Rs) </a:t>
            </a:r>
            <a:r>
              <a:rPr lang="en-US" sz="2200" b="1" dirty="0" smtClean="0">
                <a:solidFill>
                  <a:srgbClr val="FF0000"/>
                </a:solidFill>
                <a:effectLst/>
                <a:latin typeface="Palatino Linotype" panose="02040502050505030304" pitchFamily="18" charset="0"/>
              </a:rPr>
              <a:t>       Second </a:t>
            </a:r>
            <a:r>
              <a:rPr lang="en-US" sz="2200" b="1" dirty="0">
                <a:solidFill>
                  <a:srgbClr val="FF0000"/>
                </a:solidFill>
                <a:effectLst/>
                <a:latin typeface="Palatino Linotype" panose="02040502050505030304" pitchFamily="18" charset="0"/>
              </a:rPr>
              <a:t>Period (Rs) </a:t>
            </a:r>
          </a:p>
          <a:p>
            <a:r>
              <a:rPr lang="en-US" sz="2600" dirty="0">
                <a:solidFill>
                  <a:schemeClr val="bg1"/>
                </a:solidFill>
                <a:effectLst/>
                <a:latin typeface="Palatino Linotype" panose="02040502050505030304" pitchFamily="18" charset="0"/>
              </a:rPr>
              <a:t>Employment Income 	</a:t>
            </a:r>
            <a:r>
              <a:rPr lang="en-US" sz="2600" dirty="0" smtClean="0">
                <a:solidFill>
                  <a:srgbClr val="00B050"/>
                </a:solidFill>
                <a:effectLst/>
                <a:latin typeface="Palatino Linotype" panose="02040502050505030304" pitchFamily="18" charset="0"/>
              </a:rPr>
              <a:t>                          1,109,406</a:t>
            </a:r>
            <a:r>
              <a:rPr lang="en-US" sz="2600" dirty="0">
                <a:solidFill>
                  <a:schemeClr val="bg1"/>
                </a:solidFill>
                <a:effectLst/>
                <a:latin typeface="Palatino Linotype" panose="02040502050505030304" pitchFamily="18" charset="0"/>
              </a:rPr>
              <a:t>		 </a:t>
            </a:r>
            <a:r>
              <a:rPr lang="en-US" sz="2600" dirty="0" smtClean="0">
                <a:solidFill>
                  <a:schemeClr val="bg1"/>
                </a:solidFill>
                <a:effectLst/>
                <a:latin typeface="Palatino Linotype" panose="02040502050505030304" pitchFamily="18" charset="0"/>
              </a:rPr>
              <a:t>    </a:t>
            </a:r>
            <a:r>
              <a:rPr lang="en-US" sz="2600" dirty="0" smtClean="0">
                <a:solidFill>
                  <a:srgbClr val="00B0F0"/>
                </a:solidFill>
                <a:effectLst/>
                <a:latin typeface="Palatino Linotype" panose="02040502050505030304" pitchFamily="18" charset="0"/>
              </a:rPr>
              <a:t>294,861</a:t>
            </a:r>
          </a:p>
          <a:p>
            <a:r>
              <a:rPr lang="en-US" sz="2600" dirty="0" smtClean="0">
                <a:solidFill>
                  <a:schemeClr val="bg1"/>
                </a:solidFill>
                <a:latin typeface="Palatino Linotype" panose="02040502050505030304" pitchFamily="18" charset="0"/>
              </a:rPr>
              <a:t> Professional Income  ( channeling Income)  </a:t>
            </a:r>
            <a:r>
              <a:rPr lang="en-US" sz="2600" dirty="0" smtClean="0">
                <a:solidFill>
                  <a:srgbClr val="00B050"/>
                </a:solidFill>
                <a:latin typeface="Palatino Linotype" panose="02040502050505030304" pitchFamily="18" charset="0"/>
              </a:rPr>
              <a:t>1,200,000</a:t>
            </a:r>
            <a:r>
              <a:rPr lang="en-US" sz="2600" dirty="0" smtClean="0">
                <a:solidFill>
                  <a:schemeClr val="bg1"/>
                </a:solidFill>
                <a:latin typeface="Palatino Linotype" panose="02040502050505030304" pitchFamily="18" charset="0"/>
              </a:rPr>
              <a:t>		     </a:t>
            </a:r>
            <a:r>
              <a:rPr lang="en-US" sz="2600" dirty="0" smtClean="0">
                <a:solidFill>
                  <a:srgbClr val="00B0F0"/>
                </a:solidFill>
                <a:latin typeface="Palatino Linotype" panose="02040502050505030304" pitchFamily="18" charset="0"/>
              </a:rPr>
              <a:t>225,000 </a:t>
            </a:r>
            <a:r>
              <a:rPr lang="en-US" sz="2600" dirty="0" smtClean="0">
                <a:solidFill>
                  <a:schemeClr val="bg1"/>
                </a:solidFill>
                <a:latin typeface="Palatino Linotype" panose="02040502050505030304" pitchFamily="18" charset="0"/>
              </a:rPr>
              <a:t>  </a:t>
            </a:r>
            <a:endParaRPr lang="en-US" sz="2600" dirty="0">
              <a:solidFill>
                <a:schemeClr val="bg1"/>
              </a:solidFill>
              <a:effectLst/>
              <a:latin typeface="Palatino Linotype" panose="02040502050505030304" pitchFamily="18" charset="0"/>
            </a:endParaRPr>
          </a:p>
          <a:p>
            <a:r>
              <a:rPr lang="en-US" sz="2600" dirty="0">
                <a:solidFill>
                  <a:schemeClr val="bg1"/>
                </a:solidFill>
                <a:effectLst/>
                <a:latin typeface="Palatino Linotype" panose="02040502050505030304" pitchFamily="18" charset="0"/>
              </a:rPr>
              <a:t>Interest income (matured in the Second Period) 		</a:t>
            </a:r>
            <a:r>
              <a:rPr lang="en-US" sz="2600" dirty="0" smtClean="0">
                <a:solidFill>
                  <a:schemeClr val="bg1"/>
                </a:solidFill>
                <a:effectLst/>
                <a:latin typeface="Palatino Linotype" panose="02040502050505030304" pitchFamily="18" charset="0"/>
              </a:rPr>
              <a:t>     705,000</a:t>
            </a:r>
            <a:endParaRPr lang="en-US" sz="2600" dirty="0">
              <a:solidFill>
                <a:schemeClr val="bg1"/>
              </a:solidFill>
              <a:effectLst/>
              <a:latin typeface="Palatino Linotype" panose="02040502050505030304" pitchFamily="18" charset="0"/>
            </a:endParaRPr>
          </a:p>
          <a:p>
            <a:r>
              <a:rPr lang="en-US" sz="2600" dirty="0">
                <a:solidFill>
                  <a:srgbClr val="FF0000"/>
                </a:solidFill>
                <a:effectLst/>
                <a:latin typeface="Palatino Linotype" panose="02040502050505030304" pitchFamily="18" charset="0"/>
              </a:rPr>
              <a:t>Interest Allocation			</a:t>
            </a:r>
            <a:r>
              <a:rPr lang="en-US" sz="2600" dirty="0">
                <a:solidFill>
                  <a:srgbClr val="FF0000"/>
                </a:solidFill>
                <a:latin typeface="Palatino Linotype" panose="02040502050505030304" pitchFamily="18" charset="0"/>
              </a:rPr>
              <a:t> </a:t>
            </a:r>
            <a:r>
              <a:rPr lang="en-US" sz="2600" dirty="0" smtClean="0">
                <a:solidFill>
                  <a:srgbClr val="FF0000"/>
                </a:solidFill>
                <a:latin typeface="Palatino Linotype" panose="02040502050505030304" pitchFamily="18" charset="0"/>
              </a:rPr>
              <a:t>              </a:t>
            </a:r>
            <a:r>
              <a:rPr lang="en-US" sz="2600" dirty="0" smtClean="0">
                <a:solidFill>
                  <a:srgbClr val="00B050"/>
                </a:solidFill>
                <a:effectLst/>
                <a:latin typeface="Palatino Linotype" panose="02040502050505030304" pitchFamily="18" charset="0"/>
              </a:rPr>
              <a:t>528,750</a:t>
            </a:r>
            <a:r>
              <a:rPr lang="en-US" sz="2600" dirty="0">
                <a:solidFill>
                  <a:srgbClr val="FF0000"/>
                </a:solidFill>
                <a:effectLst/>
                <a:latin typeface="Palatino Linotype" panose="02040502050505030304" pitchFamily="18" charset="0"/>
              </a:rPr>
              <a:t>		 </a:t>
            </a:r>
            <a:r>
              <a:rPr lang="en-US" sz="2600" dirty="0" smtClean="0">
                <a:solidFill>
                  <a:srgbClr val="FF0000"/>
                </a:solidFill>
                <a:effectLst/>
                <a:latin typeface="Palatino Linotype" panose="02040502050505030304" pitchFamily="18" charset="0"/>
              </a:rPr>
              <a:t>    </a:t>
            </a:r>
            <a:r>
              <a:rPr lang="en-US" sz="2600" dirty="0" smtClean="0">
                <a:solidFill>
                  <a:srgbClr val="00B0F0"/>
                </a:solidFill>
                <a:effectLst/>
                <a:latin typeface="Palatino Linotype" panose="02040502050505030304" pitchFamily="18" charset="0"/>
              </a:rPr>
              <a:t>176,250</a:t>
            </a:r>
            <a:r>
              <a:rPr lang="en-US" sz="2600" dirty="0" smtClean="0">
                <a:solidFill>
                  <a:srgbClr val="FF0000"/>
                </a:solidFill>
                <a:effectLst/>
                <a:latin typeface="Palatino Linotype" panose="02040502050505030304" pitchFamily="18" charset="0"/>
              </a:rPr>
              <a:t> </a:t>
            </a:r>
            <a:endParaRPr lang="en-US" sz="2600" dirty="0">
              <a:solidFill>
                <a:srgbClr val="FF0000"/>
              </a:solidFill>
              <a:effectLst/>
              <a:latin typeface="Palatino Linotype" panose="02040502050505030304" pitchFamily="18" charset="0"/>
            </a:endParaRPr>
          </a:p>
          <a:p>
            <a:r>
              <a:rPr lang="en-US" sz="2600" dirty="0" smtClean="0">
                <a:solidFill>
                  <a:schemeClr val="bg1"/>
                </a:solidFill>
                <a:effectLst/>
                <a:latin typeface="Palatino Linotype" panose="02040502050505030304" pitchFamily="18" charset="0"/>
              </a:rPr>
              <a:t>Rent </a:t>
            </a:r>
            <a:r>
              <a:rPr lang="en-US" sz="2600" dirty="0">
                <a:solidFill>
                  <a:schemeClr val="bg1"/>
                </a:solidFill>
                <a:effectLst/>
                <a:latin typeface="Palatino Linotype" panose="02040502050505030304" pitchFamily="18" charset="0"/>
              </a:rPr>
              <a:t>income 				</a:t>
            </a:r>
            <a:r>
              <a:rPr lang="en-US" sz="2600" dirty="0">
                <a:solidFill>
                  <a:schemeClr val="bg1"/>
                </a:solidFill>
                <a:latin typeface="Palatino Linotype" panose="02040502050505030304" pitchFamily="18" charset="0"/>
              </a:rPr>
              <a:t> </a:t>
            </a:r>
            <a:r>
              <a:rPr lang="en-US" sz="2600" dirty="0" smtClean="0">
                <a:solidFill>
                  <a:schemeClr val="bg1"/>
                </a:solidFill>
                <a:latin typeface="Palatino Linotype" panose="02040502050505030304" pitchFamily="18" charset="0"/>
              </a:rPr>
              <a:t>              </a:t>
            </a:r>
            <a:r>
              <a:rPr lang="en-US" sz="2600" dirty="0" smtClean="0">
                <a:solidFill>
                  <a:srgbClr val="00B050"/>
                </a:solidFill>
                <a:latin typeface="Palatino Linotype" panose="02040502050505030304" pitchFamily="18" charset="0"/>
              </a:rPr>
              <a:t>135</a:t>
            </a:r>
            <a:r>
              <a:rPr lang="en-US" sz="2600" dirty="0" smtClean="0">
                <a:solidFill>
                  <a:srgbClr val="00B050"/>
                </a:solidFill>
                <a:effectLst/>
                <a:latin typeface="Palatino Linotype" panose="02040502050505030304" pitchFamily="18" charset="0"/>
              </a:rPr>
              <a:t>,000</a:t>
            </a:r>
            <a:r>
              <a:rPr lang="en-US" sz="2600" dirty="0" smtClean="0">
                <a:solidFill>
                  <a:schemeClr val="bg1"/>
                </a:solidFill>
                <a:effectLst/>
                <a:latin typeface="Palatino Linotype" panose="02040502050505030304" pitchFamily="18" charset="0"/>
              </a:rPr>
              <a:t> </a:t>
            </a:r>
            <a:r>
              <a:rPr lang="en-US" sz="2600" dirty="0">
                <a:solidFill>
                  <a:schemeClr val="bg1"/>
                </a:solidFill>
                <a:effectLst/>
                <a:latin typeface="Palatino Linotype" panose="02040502050505030304" pitchFamily="18" charset="0"/>
              </a:rPr>
              <a:t>	</a:t>
            </a:r>
            <a:r>
              <a:rPr lang="en-US" sz="2600" dirty="0">
                <a:solidFill>
                  <a:srgbClr val="00B0F0"/>
                </a:solidFill>
                <a:effectLst/>
                <a:latin typeface="Palatino Linotype" panose="02040502050505030304" pitchFamily="18" charset="0"/>
              </a:rPr>
              <a:t>   </a:t>
            </a:r>
            <a:r>
              <a:rPr lang="en-US" sz="2600" dirty="0" smtClean="0">
                <a:solidFill>
                  <a:srgbClr val="00B0F0"/>
                </a:solidFill>
                <a:effectLst/>
                <a:latin typeface="Palatino Linotype" panose="02040502050505030304" pitchFamily="18" charset="0"/>
              </a:rPr>
              <a:t>    </a:t>
            </a:r>
            <a:r>
              <a:rPr lang="en-US" sz="2600" dirty="0" smtClean="0">
                <a:solidFill>
                  <a:srgbClr val="00B0F0"/>
                </a:solidFill>
                <a:latin typeface="Palatino Linotype" panose="02040502050505030304" pitchFamily="18" charset="0"/>
              </a:rPr>
              <a:t>45</a:t>
            </a:r>
            <a:r>
              <a:rPr lang="en-US" sz="2600" dirty="0" smtClean="0">
                <a:solidFill>
                  <a:srgbClr val="00B0F0"/>
                </a:solidFill>
                <a:effectLst/>
                <a:latin typeface="Palatino Linotype" panose="02040502050505030304" pitchFamily="18" charset="0"/>
              </a:rPr>
              <a:t>,000</a:t>
            </a:r>
            <a:endParaRPr lang="en-US" sz="2600" dirty="0">
              <a:solidFill>
                <a:srgbClr val="00B0F0"/>
              </a:solidFill>
              <a:effectLst/>
              <a:latin typeface="Palatino Linotype" panose="020405020505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Source of the Income Liability for Income Tax</a:t>
            </a:r>
            <a:endParaRPr lang="en-US" dirty="0">
              <a:solidFill>
                <a:srgbClr val="FFFF00"/>
              </a:solidFill>
            </a:endParaRPr>
          </a:p>
        </p:txBody>
      </p:sp>
      <p:sp>
        <p:nvSpPr>
          <p:cNvPr id="3" name="Content Placeholder 2"/>
          <p:cNvSpPr>
            <a:spLocks noGrp="1"/>
          </p:cNvSpPr>
          <p:nvPr>
            <p:ph idx="1"/>
          </p:nvPr>
        </p:nvSpPr>
        <p:spPr>
          <a:xfrm>
            <a:off x="457200" y="2500306"/>
            <a:ext cx="8229600" cy="3625857"/>
          </a:xfrm>
        </p:spPr>
        <p:txBody>
          <a:bodyPr>
            <a:normAutofit/>
          </a:bodyPr>
          <a:lstStyle/>
          <a:p>
            <a:pPr>
              <a:buFont typeface="Wingdings" pitchFamily="2" charset="2"/>
              <a:buChar char="§"/>
            </a:pPr>
            <a:r>
              <a:rPr lang="en-US" sz="4000" dirty="0" smtClean="0">
                <a:solidFill>
                  <a:srgbClr val="FFC000"/>
                </a:solidFill>
              </a:rPr>
              <a:t> Employment Income </a:t>
            </a:r>
          </a:p>
          <a:p>
            <a:pPr>
              <a:buFont typeface="Wingdings" pitchFamily="2" charset="2"/>
              <a:buChar char="§"/>
            </a:pPr>
            <a:r>
              <a:rPr lang="en-US" sz="4000" dirty="0" smtClean="0">
                <a:solidFill>
                  <a:srgbClr val="FFC000"/>
                </a:solidFill>
              </a:rPr>
              <a:t> Business Income</a:t>
            </a:r>
          </a:p>
          <a:p>
            <a:pPr>
              <a:buFont typeface="Wingdings" pitchFamily="2" charset="2"/>
              <a:buChar char="§"/>
            </a:pPr>
            <a:r>
              <a:rPr lang="en-US" sz="4000" dirty="0" smtClean="0">
                <a:solidFill>
                  <a:srgbClr val="FFC000"/>
                </a:solidFill>
              </a:rPr>
              <a:t> Investment Income</a:t>
            </a:r>
          </a:p>
          <a:p>
            <a:pPr>
              <a:buFont typeface="Wingdings" pitchFamily="2" charset="2"/>
              <a:buChar char="§"/>
            </a:pPr>
            <a:r>
              <a:rPr lang="en-US" sz="4000" dirty="0" smtClean="0">
                <a:solidFill>
                  <a:srgbClr val="FFC000"/>
                </a:solidFill>
              </a:rPr>
              <a:t> Other Income</a:t>
            </a:r>
            <a:endParaRPr lang="en-US" sz="4000" dirty="0">
              <a:solidFill>
                <a:srgbClr val="FFC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7125" y="731520"/>
          <a:ext cx="9001155" cy="6029633"/>
        </p:xfrm>
        <a:graphic>
          <a:graphicData uri="http://schemas.openxmlformats.org/drawingml/2006/table">
            <a:tbl>
              <a:tblPr firstRow="1" bandRow="1">
                <a:tableStyleId>{5C22544A-7EE6-4342-B048-85BDC9FD1C3A}</a:tableStyleId>
              </a:tblPr>
              <a:tblGrid>
                <a:gridCol w="2071701"/>
                <a:gridCol w="1714512"/>
                <a:gridCol w="1614480"/>
                <a:gridCol w="1800231"/>
                <a:gridCol w="1800231"/>
              </a:tblGrid>
              <a:tr h="569187">
                <a:tc>
                  <a:txBody>
                    <a:bodyPr/>
                    <a:lstStyle/>
                    <a:p>
                      <a:pPr algn="ctr"/>
                      <a:endParaRPr lang="en-US" sz="3200" dirty="0">
                        <a:solidFill>
                          <a:srgbClr val="C00000"/>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Times New Roman" pitchFamily="18" charset="0"/>
                          <a:cs typeface="Times New Roman" pitchFamily="18" charset="0"/>
                        </a:rPr>
                        <a:t>First Period (Rs.)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Times New Roman" pitchFamily="18" charset="0"/>
                          <a:cs typeface="Times New Roman" pitchFamily="18" charset="0"/>
                        </a:rPr>
                        <a:t>Second Period (Rs.)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r>
              <a:tr h="747985">
                <a:tc>
                  <a:txBody>
                    <a:bodyPr/>
                    <a:lstStyle/>
                    <a:p>
                      <a:endParaRPr lang="en-US" sz="2800" dirty="0">
                        <a:latin typeface="Palatino Linotype" panose="020405020505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Amount</a:t>
                      </a:r>
                      <a:endParaRPr lang="en-US" sz="20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Amount</a:t>
                      </a:r>
                      <a:endParaRPr lang="en-US" sz="2000" dirty="0">
                        <a:latin typeface="Times New Roman" pitchFamily="18" charset="0"/>
                        <a:cs typeface="Times New Roman" pitchFamily="18" charset="0"/>
                      </a:endParaRPr>
                    </a:p>
                  </a:txBody>
                  <a:tcPr/>
                </a:tc>
              </a:tr>
              <a:tr h="689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Palatino Linotype" panose="02040502050505030304" pitchFamily="18" charset="0"/>
                        </a:rPr>
                        <a:t>Employment income</a:t>
                      </a:r>
                      <a:endParaRPr lang="en-US" sz="2000" dirty="0">
                        <a:solidFill>
                          <a:schemeClr val="tx1"/>
                        </a:solidFill>
                        <a:latin typeface="Palatino Linotype" panose="02040502050505030304" pitchFamily="18" charset="0"/>
                      </a:endParaRPr>
                    </a:p>
                  </a:txBody>
                  <a:tcPr/>
                </a:tc>
                <a:tc>
                  <a:txBody>
                    <a:bodyPr/>
                    <a:lstStyle/>
                    <a:p>
                      <a:pPr algn="r"/>
                      <a:r>
                        <a:rPr lang="en-US" sz="2000" dirty="0">
                          <a:solidFill>
                            <a:srgbClr val="FF0000"/>
                          </a:solidFill>
                          <a:latin typeface="Palatino Linotype" panose="02040502050505030304" pitchFamily="18" charset="0"/>
                        </a:rPr>
                        <a:t>S10 &amp; S1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effectLst/>
                          <a:latin typeface="Palatino Linotype" panose="02040502050505030304" pitchFamily="18" charset="0"/>
                        </a:rPr>
                        <a:t>1,109,406</a:t>
                      </a:r>
                      <a:endParaRPr lang="en-US" sz="2000" dirty="0">
                        <a:solidFill>
                          <a:srgbClr val="00B050"/>
                        </a:solidFill>
                        <a:latin typeface="Palatino Linotype" panose="02040502050505030304" pitchFamily="18" charset="0"/>
                      </a:endParaRPr>
                    </a:p>
                  </a:txBody>
                  <a:tcPr/>
                </a:tc>
                <a:tc>
                  <a:txBody>
                    <a:bodyPr/>
                    <a:lstStyle/>
                    <a:p>
                      <a:pPr algn="r"/>
                      <a:r>
                        <a:rPr lang="en-US" sz="2000" dirty="0">
                          <a:solidFill>
                            <a:srgbClr val="FF0000"/>
                          </a:solidFill>
                          <a:latin typeface="Palatino Linotype" panose="02040502050505030304" pitchFamily="18" charset="0"/>
                        </a:rPr>
                        <a:t>S10 &amp;S1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B0F0"/>
                          </a:solidFill>
                          <a:effectLst/>
                          <a:latin typeface="Palatino Linotype" panose="02040502050505030304" pitchFamily="18" charset="0"/>
                        </a:rPr>
                        <a:t>294,861</a:t>
                      </a:r>
                      <a:endParaRPr lang="en-US" sz="2000" b="0" dirty="0">
                        <a:solidFill>
                          <a:srgbClr val="00B0F0"/>
                        </a:solidFill>
                        <a:latin typeface="Palatino Linotype" panose="02040502050505030304" pitchFamily="18" charset="0"/>
                      </a:endParaRPr>
                    </a:p>
                  </a:txBody>
                  <a:tcPr/>
                </a:tc>
              </a:tr>
              <a:tr h="630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ffectLst/>
                          <a:latin typeface="Palatino Linotype" panose="02040502050505030304" pitchFamily="18" charset="0"/>
                        </a:rPr>
                        <a:t>Business Income</a:t>
                      </a:r>
                      <a:endParaRPr lang="en-US" sz="2000" dirty="0">
                        <a:solidFill>
                          <a:schemeClr val="tx1"/>
                        </a:solidFill>
                        <a:effectLst/>
                        <a:latin typeface="Palatino Linotype" panose="02040502050505030304" pitchFamily="18" charset="0"/>
                      </a:endParaRPr>
                    </a:p>
                  </a:txBody>
                  <a:tcPr>
                    <a:solidFill>
                      <a:schemeClr val="accent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latin typeface="Palatino Linotype" panose="02040502050505030304" pitchFamily="18" charset="0"/>
                        </a:rPr>
                        <a:t>S10 &amp; S2</a:t>
                      </a:r>
                    </a:p>
                  </a:txBody>
                  <a:tcPr>
                    <a:solidFill>
                      <a:schemeClr val="accent2">
                        <a:lumMod val="40000"/>
                        <a:lumOff val="60000"/>
                      </a:schemeClr>
                    </a:solidFill>
                  </a:tcPr>
                </a:tc>
                <a:tc>
                  <a:txBody>
                    <a:bodyPr/>
                    <a:lstStyle/>
                    <a:p>
                      <a:pPr algn="r"/>
                      <a:r>
                        <a:rPr lang="en-US" sz="2000" dirty="0" smtClean="0">
                          <a:solidFill>
                            <a:srgbClr val="00B050"/>
                          </a:solidFill>
                          <a:latin typeface="Palatino Linotype" panose="02040502050505030304" pitchFamily="18" charset="0"/>
                        </a:rPr>
                        <a:t>1,200,000</a:t>
                      </a:r>
                      <a:endParaRPr lang="en-US" sz="2000" dirty="0">
                        <a:solidFill>
                          <a:srgbClr val="00B050"/>
                        </a:solidFill>
                        <a:latin typeface="Palatino Linotype" panose="02040502050505030304" pitchFamily="18" charset="0"/>
                      </a:endParaRPr>
                    </a:p>
                  </a:txBody>
                  <a:tcPr>
                    <a:solidFill>
                      <a:schemeClr val="accent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latin typeface="Palatino Linotype" panose="02040502050505030304" pitchFamily="18" charset="0"/>
                        </a:rPr>
                        <a:t>S10 &amp; S2</a:t>
                      </a:r>
                    </a:p>
                  </a:txBody>
                  <a:tcPr>
                    <a:solidFill>
                      <a:schemeClr val="accent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B0F0"/>
                          </a:solidFill>
                          <a:effectLst/>
                          <a:latin typeface="Palatino Linotype" panose="02040502050505030304" pitchFamily="18" charset="0"/>
                        </a:rPr>
                        <a:t>225,000</a:t>
                      </a:r>
                      <a:endParaRPr lang="en-US" sz="2000" b="0" dirty="0">
                        <a:solidFill>
                          <a:srgbClr val="00B0F0"/>
                        </a:solidFill>
                        <a:effectLst/>
                        <a:latin typeface="Palatino Linotype" panose="02040502050505030304" pitchFamily="18" charset="0"/>
                      </a:endParaRPr>
                    </a:p>
                  </a:txBody>
                  <a:tcPr>
                    <a:solidFill>
                      <a:schemeClr val="accent2">
                        <a:lumMod val="40000"/>
                        <a:lumOff val="60000"/>
                      </a:schemeClr>
                    </a:solidFill>
                  </a:tcPr>
                </a:tc>
              </a:tr>
              <a:tr h="422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Palatino Linotype" panose="02040502050505030304" pitchFamily="18" charset="0"/>
                        </a:rPr>
                        <a:t>Interest income</a:t>
                      </a:r>
                    </a:p>
                  </a:txBody>
                  <a:tcPr>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Palatino Linotype" panose="02040502050505030304" pitchFamily="18" charset="0"/>
                        </a:rPr>
                        <a:t>S6B</a:t>
                      </a:r>
                    </a:p>
                  </a:txBody>
                  <a:tcPr>
                    <a:solidFill>
                      <a:schemeClr val="accent5">
                        <a:lumMod val="40000"/>
                        <a:lumOff val="60000"/>
                      </a:schemeClr>
                    </a:solidFill>
                  </a:tcPr>
                </a:tc>
                <a:tc>
                  <a:txBody>
                    <a:bodyPr/>
                    <a:lstStyle/>
                    <a:p>
                      <a:pPr algn="r"/>
                      <a:r>
                        <a:rPr lang="en-US" sz="2000" dirty="0" smtClean="0">
                          <a:solidFill>
                            <a:srgbClr val="00B050"/>
                          </a:solidFill>
                          <a:latin typeface="Palatino Linotype" panose="02040502050505030304" pitchFamily="18" charset="0"/>
                        </a:rPr>
                        <a:t>528,750</a:t>
                      </a:r>
                      <a:endParaRPr lang="en-US" sz="2000" dirty="0">
                        <a:solidFill>
                          <a:srgbClr val="00B050"/>
                        </a:solidFill>
                        <a:latin typeface="Palatino Linotype" panose="02040502050505030304" pitchFamily="18" charset="0"/>
                      </a:endParaRPr>
                    </a:p>
                  </a:txBody>
                  <a:tcPr>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latin typeface="Palatino Linotype" panose="02040502050505030304" pitchFamily="18" charset="0"/>
                        </a:rPr>
                        <a:t>S10&amp;S3 </a:t>
                      </a:r>
                    </a:p>
                  </a:txBody>
                  <a:tcPr>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B0F0"/>
                          </a:solidFill>
                          <a:effectLst/>
                          <a:latin typeface="Palatino Linotype" panose="02040502050505030304" pitchFamily="18" charset="0"/>
                        </a:rPr>
                        <a:t>176,250</a:t>
                      </a:r>
                      <a:endParaRPr lang="en-US" sz="2000" b="0" dirty="0">
                        <a:solidFill>
                          <a:srgbClr val="00B0F0"/>
                        </a:solidFill>
                        <a:effectLst/>
                        <a:latin typeface="Palatino Linotype" panose="02040502050505030304" pitchFamily="18" charset="0"/>
                      </a:endParaRPr>
                    </a:p>
                  </a:txBody>
                  <a:tcPr>
                    <a:solidFill>
                      <a:schemeClr val="accent5">
                        <a:lumMod val="40000"/>
                        <a:lumOff val="60000"/>
                      </a:schemeClr>
                    </a:solidFill>
                  </a:tcPr>
                </a:tc>
              </a:tr>
              <a:tr h="689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ffectLst/>
                          <a:latin typeface="Palatino Linotype" panose="02040502050505030304" pitchFamily="18" charset="0"/>
                        </a:rPr>
                        <a:t>Final</a:t>
                      </a:r>
                      <a:r>
                        <a:rPr lang="en-US" sz="2000" baseline="0" dirty="0" smtClean="0">
                          <a:solidFill>
                            <a:schemeClr val="tx1"/>
                          </a:solidFill>
                          <a:effectLst/>
                          <a:latin typeface="Palatino Linotype" panose="02040502050505030304" pitchFamily="18" charset="0"/>
                        </a:rPr>
                        <a:t> </a:t>
                      </a:r>
                      <a:r>
                        <a:rPr lang="en-US" sz="2000" dirty="0" smtClean="0">
                          <a:solidFill>
                            <a:schemeClr val="tx1"/>
                          </a:solidFill>
                          <a:effectLst/>
                          <a:latin typeface="Palatino Linotype" panose="02040502050505030304" pitchFamily="18" charset="0"/>
                        </a:rPr>
                        <a:t>WHT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ffectLst/>
                          <a:latin typeface="Palatino Linotype" panose="02040502050505030304" pitchFamily="18" charset="0"/>
                        </a:rPr>
                        <a:t>payment</a:t>
                      </a:r>
                      <a:endParaRPr lang="en-US" sz="2000" dirty="0">
                        <a:solidFill>
                          <a:schemeClr val="tx1"/>
                        </a:solidFill>
                        <a:effectLst/>
                        <a:latin typeface="Palatino Linotype" panose="02040502050505030304" pitchFamily="18" charset="0"/>
                      </a:endParaRPr>
                    </a:p>
                  </a:txBody>
                  <a:tcPr/>
                </a:tc>
                <a:tc>
                  <a:txBody>
                    <a:bodyPr/>
                    <a:lstStyle/>
                    <a:p>
                      <a:pPr algn="r"/>
                      <a:r>
                        <a:rPr lang="en-US" sz="2000" dirty="0">
                          <a:solidFill>
                            <a:srgbClr val="FF0000"/>
                          </a:solidFill>
                          <a:latin typeface="Palatino Linotype" panose="02040502050505030304" pitchFamily="18" charset="0"/>
                        </a:rPr>
                        <a:t>S6B</a:t>
                      </a:r>
                    </a:p>
                  </a:txBody>
                  <a:tcPr/>
                </a:tc>
                <a:tc>
                  <a:txBody>
                    <a:bodyPr/>
                    <a:lstStyle/>
                    <a:p>
                      <a:pPr algn="r"/>
                      <a:r>
                        <a:rPr lang="en-US" sz="2000" dirty="0" smtClean="0">
                          <a:solidFill>
                            <a:srgbClr val="00B050"/>
                          </a:solidFill>
                          <a:latin typeface="Palatino Linotype" panose="02040502050505030304" pitchFamily="18" charset="0"/>
                        </a:rPr>
                        <a:t>(528,750</a:t>
                      </a:r>
                      <a:r>
                        <a:rPr lang="en-US" sz="2000" dirty="0">
                          <a:solidFill>
                            <a:srgbClr val="00B050"/>
                          </a:solidFill>
                          <a:latin typeface="Palatino Linotype" panose="02040502050505030304" pitchFamily="18" charset="0"/>
                        </a:rPr>
                        <a:t>)</a:t>
                      </a:r>
                    </a:p>
                  </a:txBody>
                  <a:tcPr/>
                </a:tc>
                <a:tc>
                  <a:txBody>
                    <a:bodyPr/>
                    <a:lstStyle/>
                    <a:p>
                      <a:pPr algn="r"/>
                      <a:endParaRPr lang="en-US" sz="2000" dirty="0">
                        <a:solidFill>
                          <a:srgbClr val="FF0000"/>
                        </a:solidFill>
                        <a:latin typeface="Palatino Linotype" panose="02040502050505030304" pitchFamily="18" charset="0"/>
                      </a:endParaRPr>
                    </a:p>
                  </a:txBody>
                  <a:tcPr/>
                </a:tc>
                <a:tc>
                  <a:txBody>
                    <a:bodyPr/>
                    <a:lstStyle/>
                    <a:p>
                      <a:pPr algn="r"/>
                      <a:endParaRPr lang="en-US" sz="2000" b="0" dirty="0">
                        <a:solidFill>
                          <a:srgbClr val="00B0F0"/>
                        </a:solidFill>
                        <a:latin typeface="Palatino Linotype" panose="02040502050505030304" pitchFamily="18" charset="0"/>
                      </a:endParaRPr>
                    </a:p>
                  </a:txBody>
                  <a:tcPr/>
                </a:tc>
              </a:tr>
              <a:tr h="689016">
                <a:tc>
                  <a:txBody>
                    <a:bodyPr/>
                    <a:lstStyle/>
                    <a:p>
                      <a:r>
                        <a:rPr lang="en-US" sz="2000" dirty="0">
                          <a:solidFill>
                            <a:schemeClr val="tx1"/>
                          </a:solidFill>
                          <a:effectLst/>
                          <a:latin typeface="Palatino Linotype" panose="02040502050505030304" pitchFamily="18" charset="0"/>
                        </a:rPr>
                        <a:t>Final WHT 5% </a:t>
                      </a:r>
                      <a:r>
                        <a:rPr lang="en-US" sz="2000" dirty="0" smtClean="0">
                          <a:solidFill>
                            <a:schemeClr val="tx1"/>
                          </a:solidFill>
                          <a:effectLst/>
                          <a:latin typeface="Palatino Linotype" panose="02040502050505030304" pitchFamily="18" charset="0"/>
                        </a:rPr>
                        <a:t>                  (</a:t>
                      </a:r>
                      <a:r>
                        <a:rPr lang="en-US" sz="2000" baseline="0" dirty="0" smtClean="0">
                          <a:solidFill>
                            <a:schemeClr val="tx1"/>
                          </a:solidFill>
                          <a:effectLst/>
                          <a:latin typeface="Palatino Linotype" panose="02040502050505030304" pitchFamily="18" charset="0"/>
                        </a:rPr>
                        <a:t> </a:t>
                      </a:r>
                      <a:r>
                        <a:rPr lang="en-US" sz="2000" dirty="0" smtClean="0">
                          <a:solidFill>
                            <a:schemeClr val="tx1"/>
                          </a:solidFill>
                          <a:effectLst/>
                          <a:latin typeface="Palatino Linotype" panose="02040502050505030304" pitchFamily="18" charset="0"/>
                        </a:rPr>
                        <a:t>deducted</a:t>
                      </a:r>
                      <a:r>
                        <a:rPr lang="en-US" sz="2000" dirty="0">
                          <a:solidFill>
                            <a:schemeClr val="tx1"/>
                          </a:solidFill>
                          <a:effectLst/>
                          <a:latin typeface="Palatino Linotype" panose="02040502050505030304" pitchFamily="18" charset="0"/>
                        </a:rPr>
                        <a:t>)</a:t>
                      </a:r>
                      <a:endParaRPr lang="en-US" sz="2000" dirty="0">
                        <a:solidFill>
                          <a:schemeClr val="tx1"/>
                        </a:solidFill>
                        <a:latin typeface="Palatino Linotype" panose="02040502050505030304" pitchFamily="18" charset="0"/>
                      </a:endParaRPr>
                    </a:p>
                  </a:txBody>
                  <a:tcPr/>
                </a:tc>
                <a:tc>
                  <a:txBody>
                    <a:bodyPr/>
                    <a:lstStyle/>
                    <a:p>
                      <a:pPr algn="r"/>
                      <a:r>
                        <a:rPr lang="en-US" sz="2000" dirty="0" smtClean="0">
                          <a:solidFill>
                            <a:srgbClr val="FF0000"/>
                          </a:solidFill>
                          <a:latin typeface="Palatino Linotype" panose="02040502050505030304" pitchFamily="18" charset="0"/>
                        </a:rPr>
                        <a:t>S6A</a:t>
                      </a:r>
                      <a:endParaRPr lang="en-US" sz="2000" dirty="0">
                        <a:solidFill>
                          <a:srgbClr val="FF0000"/>
                        </a:solidFill>
                        <a:latin typeface="Palatino Linotype" panose="02040502050505030304" pitchFamily="18" charset="0"/>
                      </a:endParaRPr>
                    </a:p>
                  </a:txBody>
                  <a:tcPr/>
                </a:tc>
                <a:tc>
                  <a:txBody>
                    <a:bodyPr/>
                    <a:lstStyle/>
                    <a:p>
                      <a:pPr algn="r"/>
                      <a:r>
                        <a:rPr lang="en-US" sz="2000" baseline="0" dirty="0">
                          <a:solidFill>
                            <a:srgbClr val="FF0000"/>
                          </a:solidFill>
                          <a:latin typeface="Palatino Linotype" panose="02040502050505030304" pitchFamily="18" charset="0"/>
                        </a:rPr>
                        <a:t> </a:t>
                      </a:r>
                      <a:r>
                        <a:rPr lang="en-US" sz="2000" dirty="0" smtClean="0">
                          <a:solidFill>
                            <a:srgbClr val="FF0000"/>
                          </a:solidFill>
                          <a:latin typeface="Palatino Linotype" panose="02040502050505030304" pitchFamily="18" charset="0"/>
                        </a:rPr>
                        <a:t>35,000</a:t>
                      </a:r>
                      <a:endParaRPr lang="en-US" sz="2000" dirty="0">
                        <a:solidFill>
                          <a:srgbClr val="FF0000"/>
                        </a:solidFill>
                        <a:latin typeface="Palatino Linotype" panose="02040502050505030304" pitchFamily="18" charset="0"/>
                      </a:endParaRPr>
                    </a:p>
                  </a:txBody>
                  <a:tcPr/>
                </a:tc>
                <a:tc>
                  <a:txBody>
                    <a:bodyPr/>
                    <a:lstStyle/>
                    <a:p>
                      <a:pPr algn="r"/>
                      <a:endParaRPr lang="en-US" sz="2000" dirty="0">
                        <a:solidFill>
                          <a:srgbClr val="FF0000"/>
                        </a:solidFill>
                        <a:latin typeface="Palatino Linotype" panose="02040502050505030304" pitchFamily="18" charset="0"/>
                      </a:endParaRPr>
                    </a:p>
                  </a:txBody>
                  <a:tcPr/>
                </a:tc>
                <a:tc>
                  <a:txBody>
                    <a:bodyPr/>
                    <a:lstStyle/>
                    <a:p>
                      <a:pPr algn="r"/>
                      <a:endParaRPr lang="en-US" sz="2000" b="0" dirty="0">
                        <a:solidFill>
                          <a:srgbClr val="00B0F0"/>
                        </a:solidFill>
                        <a:latin typeface="Palatino Linotype" panose="02040502050505030304" pitchFamily="18" charset="0"/>
                      </a:endParaRPr>
                    </a:p>
                  </a:txBody>
                  <a:tcPr/>
                </a:tc>
              </a:tr>
              <a:tr h="630694">
                <a:tc>
                  <a:txBody>
                    <a:bodyPr/>
                    <a:lstStyle/>
                    <a:p>
                      <a:r>
                        <a:rPr lang="en-US" sz="2000" dirty="0">
                          <a:solidFill>
                            <a:schemeClr val="tx1"/>
                          </a:solidFill>
                          <a:effectLst/>
                          <a:latin typeface="Palatino Linotype" panose="02040502050505030304" pitchFamily="18" charset="0"/>
                        </a:rPr>
                        <a:t>Rent income</a:t>
                      </a:r>
                      <a:endParaRPr lang="en-US" sz="2000" dirty="0">
                        <a:solidFill>
                          <a:schemeClr val="tx1"/>
                        </a:solidFill>
                        <a:latin typeface="Palatino Linotype" panose="02040502050505030304" pitchFamily="18" charset="0"/>
                      </a:endParaRPr>
                    </a:p>
                  </a:txBody>
                  <a:tcPr>
                    <a:solidFill>
                      <a:schemeClr val="accent4">
                        <a:lumMod val="40000"/>
                        <a:lumOff val="60000"/>
                      </a:schemeClr>
                    </a:solidFill>
                  </a:tcPr>
                </a:tc>
                <a:tc>
                  <a:txBody>
                    <a:bodyPr/>
                    <a:lstStyle/>
                    <a:p>
                      <a:pPr algn="r"/>
                      <a:r>
                        <a:rPr lang="en-US" sz="2000" dirty="0">
                          <a:solidFill>
                            <a:srgbClr val="FF0000"/>
                          </a:solidFill>
                          <a:latin typeface="Palatino Linotype" panose="02040502050505030304" pitchFamily="18" charset="0"/>
                        </a:rPr>
                        <a:t>S10 &amp; S3</a:t>
                      </a:r>
                    </a:p>
                  </a:txBody>
                  <a:tcPr>
                    <a:solidFill>
                      <a:schemeClr val="accent4">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effectLst/>
                          <a:latin typeface="Palatino Linotype" panose="02040502050505030304" pitchFamily="18" charset="0"/>
                        </a:rPr>
                        <a:t>180,000</a:t>
                      </a:r>
                      <a:endParaRPr lang="en-US" sz="2000" dirty="0">
                        <a:solidFill>
                          <a:srgbClr val="00B050"/>
                        </a:solidFill>
                        <a:latin typeface="Palatino Linotype" panose="02040502050505030304" pitchFamily="18" charset="0"/>
                      </a:endParaRPr>
                    </a:p>
                  </a:txBody>
                  <a:tcPr>
                    <a:solidFill>
                      <a:schemeClr val="accent4">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Palatino Linotype" panose="02040502050505030304" pitchFamily="18" charset="0"/>
                        </a:rPr>
                        <a:t>S10 &amp; S3</a:t>
                      </a:r>
                    </a:p>
                  </a:txBody>
                  <a:tcPr>
                    <a:solidFill>
                      <a:schemeClr val="accent4">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B0F0"/>
                          </a:solidFill>
                          <a:effectLst/>
                          <a:latin typeface="Palatino Linotype" panose="02040502050505030304" pitchFamily="18" charset="0"/>
                        </a:rPr>
                        <a:t>60,000 </a:t>
                      </a:r>
                      <a:endParaRPr lang="en-US" sz="2000" b="0" dirty="0">
                        <a:solidFill>
                          <a:srgbClr val="00B0F0"/>
                        </a:solidFill>
                        <a:latin typeface="Palatino Linotype" panose="02040502050505030304" pitchFamily="18" charset="0"/>
                      </a:endParaRPr>
                    </a:p>
                  </a:txBody>
                  <a:tcPr>
                    <a:solidFill>
                      <a:schemeClr val="accent4">
                        <a:lumMod val="40000"/>
                        <a:lumOff val="60000"/>
                      </a:schemeClr>
                    </a:solidFill>
                  </a:tcPr>
                </a:tc>
              </a:tr>
              <a:tr h="915523">
                <a:tc>
                  <a:txBody>
                    <a:bodyPr/>
                    <a:lstStyle/>
                    <a:p>
                      <a:r>
                        <a:rPr lang="en-US" sz="2000" b="1" dirty="0">
                          <a:solidFill>
                            <a:schemeClr val="tx1"/>
                          </a:solidFill>
                          <a:effectLst/>
                          <a:latin typeface="Palatino Linotype" panose="02040502050505030304" pitchFamily="18" charset="0"/>
                        </a:rPr>
                        <a:t>Assessable income</a:t>
                      </a:r>
                      <a:endParaRPr lang="en-US" sz="2000" b="1" dirty="0">
                        <a:solidFill>
                          <a:schemeClr val="tx1"/>
                        </a:solidFill>
                        <a:latin typeface="Palatino Linotype" panose="02040502050505030304" pitchFamily="18" charset="0"/>
                      </a:endParaRPr>
                    </a:p>
                  </a:txBody>
                  <a:tcPr/>
                </a:tc>
                <a:tc>
                  <a:txBody>
                    <a:bodyPr/>
                    <a:lstStyle/>
                    <a:p>
                      <a:pPr algn="r"/>
                      <a:endParaRPr lang="en-US" sz="2000" b="1" dirty="0">
                        <a:latin typeface="Palatino Linotype" panose="0204050205050503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effectLst/>
                          <a:latin typeface="Palatino Linotype" panose="02040502050505030304" pitchFamily="18" charset="0"/>
                        </a:rPr>
                        <a:t>2,489,406</a:t>
                      </a:r>
                      <a:endParaRPr lang="en-US" sz="2000" b="1" dirty="0">
                        <a:solidFill>
                          <a:srgbClr val="00B050"/>
                        </a:solidFill>
                        <a:latin typeface="Palatino Linotype" panose="02040502050505030304" pitchFamily="18" charset="0"/>
                      </a:endParaRPr>
                    </a:p>
                  </a:txBody>
                  <a:tcPr/>
                </a:tc>
                <a:tc>
                  <a:txBody>
                    <a:bodyPr/>
                    <a:lstStyle/>
                    <a:p>
                      <a:pPr algn="r"/>
                      <a:r>
                        <a:rPr lang="en-US" sz="2000" b="1" dirty="0">
                          <a:solidFill>
                            <a:schemeClr val="bg1"/>
                          </a:solidFill>
                          <a:effectLst/>
                          <a:latin typeface="Palatino Linotype" panose="02040502050505030304" pitchFamily="18" charset="0"/>
                        </a:rPr>
                        <a:t> </a:t>
                      </a:r>
                      <a:endParaRPr lang="en-US" sz="2000" b="1" dirty="0">
                        <a:latin typeface="Palatino Linotype" panose="02040502050505030304" pitchFamily="18" charset="0"/>
                      </a:endParaRPr>
                    </a:p>
                  </a:txBody>
                  <a:tcPr/>
                </a:tc>
                <a:tc>
                  <a:txBody>
                    <a:bodyPr/>
                    <a:lstStyle/>
                    <a:p>
                      <a:pPr algn="r"/>
                      <a:r>
                        <a:rPr lang="en-US" sz="2000" b="0" dirty="0" smtClean="0">
                          <a:solidFill>
                            <a:srgbClr val="00B0F0"/>
                          </a:solidFill>
                          <a:effectLst/>
                          <a:latin typeface="Palatino Linotype" panose="02040502050505030304" pitchFamily="18" charset="0"/>
                        </a:rPr>
                        <a:t>756,111</a:t>
                      </a:r>
                      <a:endParaRPr lang="en-US" sz="2000" b="0" dirty="0">
                        <a:solidFill>
                          <a:srgbClr val="00B0F0"/>
                        </a:solidFill>
                        <a:latin typeface="Palatino Linotype" panose="02040502050505030304" pitchFamily="18" charset="0"/>
                      </a:endParaRPr>
                    </a:p>
                  </a:txBody>
                  <a:tcPr/>
                </a:tc>
              </a:tr>
            </a:tbl>
          </a:graphicData>
        </a:graphic>
      </p:graphicFrame>
      <p:sp>
        <p:nvSpPr>
          <p:cNvPr id="4" name="Title 3"/>
          <p:cNvSpPr txBox="1">
            <a:spLocks noGrp="1"/>
          </p:cNvSpPr>
          <p:nvPr>
            <p:ph type="title"/>
          </p:nvPr>
        </p:nvSpPr>
        <p:spPr>
          <a:xfrm>
            <a:off x="457200" y="0"/>
            <a:ext cx="8115328" cy="707886"/>
          </a:xfrm>
          <a:prstGeom prst="rect">
            <a:avLst/>
          </a:prstGeom>
          <a:noFill/>
        </p:spPr>
        <p:txBody>
          <a:bodyPr wrap="square" rtlCol="0">
            <a:spAutoFit/>
          </a:bodyPr>
          <a:lstStyle/>
          <a:p>
            <a:r>
              <a:rPr lang="en-US" sz="4000" b="1" dirty="0" smtClean="0">
                <a:solidFill>
                  <a:srgbClr val="7030A0"/>
                </a:solidFill>
                <a:latin typeface="Palatino Linotype" panose="02040502050505030304" pitchFamily="18" charset="0"/>
              </a:rPr>
              <a:t>Assessable Income</a:t>
            </a:r>
            <a:endParaRPr lang="en-US" sz="4000" b="1" dirty="0">
              <a:solidFill>
                <a:srgbClr val="7030A0"/>
              </a:solidFill>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7125" y="960120"/>
          <a:ext cx="9001155" cy="5182656"/>
        </p:xfrm>
        <a:graphic>
          <a:graphicData uri="http://schemas.openxmlformats.org/drawingml/2006/table">
            <a:tbl>
              <a:tblPr firstRow="1" bandRow="1">
                <a:tableStyleId>{5C22544A-7EE6-4342-B048-85BDC9FD1C3A}</a:tableStyleId>
              </a:tblPr>
              <a:tblGrid>
                <a:gridCol w="2071701"/>
                <a:gridCol w="1714512"/>
                <a:gridCol w="1614480"/>
                <a:gridCol w="1800231"/>
                <a:gridCol w="1800231"/>
              </a:tblGrid>
              <a:tr h="393300">
                <a:tc>
                  <a:txBody>
                    <a:bodyPr/>
                    <a:lstStyle/>
                    <a:p>
                      <a:pPr algn="ctr"/>
                      <a:endParaRPr lang="en-US" sz="2000" dirty="0">
                        <a:solidFill>
                          <a:srgbClr val="C00000"/>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First Period (Rs.)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Second Period (Rs.)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r>
              <a:tr h="734180">
                <a:tc>
                  <a:txBody>
                    <a:bodyPr/>
                    <a:lstStyle/>
                    <a:p>
                      <a:endParaRPr lang="en-US" sz="2000" dirty="0">
                        <a:latin typeface="Palatino Linotype" panose="020405020505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Amount  (Rs.)</a:t>
                      </a:r>
                      <a:endParaRPr lang="en-US" sz="20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Amount         (Rs.)</a:t>
                      </a:r>
                      <a:endParaRPr lang="en-US" sz="2000" dirty="0">
                        <a:latin typeface="Times New Roman" pitchFamily="18" charset="0"/>
                        <a:cs typeface="Times New Roman" pitchFamily="18" charset="0"/>
                      </a:endParaRPr>
                    </a:p>
                  </a:txBody>
                  <a:tcPr/>
                </a:tc>
              </a:tr>
              <a:tr h="624080">
                <a:tc>
                  <a:txBody>
                    <a:bodyPr/>
                    <a:lstStyle/>
                    <a:p>
                      <a:r>
                        <a:rPr lang="en-US" sz="2000" dirty="0" smtClean="0">
                          <a:solidFill>
                            <a:schemeClr val="tx1"/>
                          </a:solidFill>
                          <a:effectLst/>
                          <a:latin typeface="Palatino Linotype" panose="02040502050505030304" pitchFamily="18" charset="0"/>
                        </a:rPr>
                        <a:t>Employment </a:t>
                      </a:r>
                      <a:r>
                        <a:rPr lang="en-US" sz="2000" dirty="0">
                          <a:solidFill>
                            <a:schemeClr val="tx1"/>
                          </a:solidFill>
                          <a:effectLst/>
                          <a:latin typeface="Palatino Linotype" panose="02040502050505030304" pitchFamily="18" charset="0"/>
                        </a:rPr>
                        <a:t>relief</a:t>
                      </a:r>
                      <a:endParaRPr lang="en-US" sz="2000" dirty="0">
                        <a:solidFill>
                          <a:schemeClr val="tx1"/>
                        </a:solidFill>
                        <a:latin typeface="Palatino Linotype" panose="02040502050505030304" pitchFamily="18" charset="0"/>
                      </a:endParaRPr>
                    </a:p>
                  </a:txBody>
                  <a:tcPr/>
                </a:tc>
                <a:tc>
                  <a:txBody>
                    <a:bodyPr/>
                    <a:lstStyle/>
                    <a:p>
                      <a:pPr algn="ctr"/>
                      <a:r>
                        <a:rPr lang="en-US" sz="2000" dirty="0" smtClean="0">
                          <a:solidFill>
                            <a:srgbClr val="C00000"/>
                          </a:solidFill>
                          <a:effectLst/>
                          <a:latin typeface="Palatino Linotype" panose="02040502050505030304" pitchFamily="18" charset="0"/>
                        </a:rPr>
                        <a:t>S10&amp;S1</a:t>
                      </a:r>
                      <a:endParaRPr lang="en-US" sz="2000" dirty="0">
                        <a:latin typeface="Palatino Linotype" panose="02040502050505030304" pitchFamily="18"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effectLst/>
                          <a:latin typeface="Palatino Linotype" panose="02040502050505030304" pitchFamily="18" charset="0"/>
                        </a:rPr>
                        <a:t>525,000</a:t>
                      </a:r>
                      <a:endParaRPr lang="en-US" sz="2000" dirty="0" smtClean="0">
                        <a:solidFill>
                          <a:srgbClr val="00B050"/>
                        </a:solidFill>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c>
                  <a:txBody>
                    <a:bodyPr/>
                    <a:lstStyle/>
                    <a:p>
                      <a:pPr algn="r"/>
                      <a:endParaRPr lang="en-US" sz="2000" dirty="0">
                        <a:solidFill>
                          <a:srgbClr val="00B0F0"/>
                        </a:solidFill>
                        <a:latin typeface="Palatino Linotype" panose="02040502050505030304" pitchFamily="18" charset="0"/>
                      </a:endParaRPr>
                    </a:p>
                  </a:txBody>
                  <a:tcPr/>
                </a:tc>
              </a:tr>
              <a:tr h="641700">
                <a:tc>
                  <a:txBody>
                    <a:bodyPr/>
                    <a:lstStyle/>
                    <a:p>
                      <a:r>
                        <a:rPr lang="en-US" sz="2000" dirty="0">
                          <a:solidFill>
                            <a:schemeClr val="tx1"/>
                          </a:solidFill>
                          <a:effectLst/>
                          <a:latin typeface="Palatino Linotype" panose="02040502050505030304" pitchFamily="18" charset="0"/>
                        </a:rPr>
                        <a:t>Rent relief</a:t>
                      </a:r>
                      <a:endParaRPr lang="en-US" sz="2000" dirty="0">
                        <a:solidFill>
                          <a:schemeClr val="tx1"/>
                        </a:solidFill>
                        <a:latin typeface="Palatino Linotype" panose="02040502050505030304" pitchFamily="18" charset="0"/>
                      </a:endParaRPr>
                    </a:p>
                  </a:txBody>
                  <a:tcPr/>
                </a:tc>
                <a:tc>
                  <a:txBody>
                    <a:bodyPr/>
                    <a:lstStyle/>
                    <a:p>
                      <a:pPr algn="ctr"/>
                      <a:r>
                        <a:rPr lang="en-US" sz="2000" dirty="0" smtClean="0">
                          <a:solidFill>
                            <a:srgbClr val="C00000"/>
                          </a:solidFill>
                          <a:effectLst/>
                          <a:latin typeface="Palatino Linotype" panose="02040502050505030304" pitchFamily="18" charset="0"/>
                        </a:rPr>
                        <a:t>S10&amp;S3</a:t>
                      </a:r>
                      <a:r>
                        <a:rPr lang="en-US" sz="2000" baseline="0" dirty="0" smtClean="0">
                          <a:solidFill>
                            <a:srgbClr val="C00000"/>
                          </a:solidFill>
                          <a:effectLst/>
                          <a:latin typeface="Palatino Linotype" panose="02040502050505030304" pitchFamily="18" charset="0"/>
                        </a:rPr>
                        <a:t> </a:t>
                      </a:r>
                      <a:endParaRPr lang="en-US" sz="2000" dirty="0">
                        <a:latin typeface="Palatino Linotype" panose="02040502050505030304" pitchFamily="18" charset="0"/>
                      </a:endParaRPr>
                    </a:p>
                  </a:txBody>
                  <a:tcPr/>
                </a:tc>
                <a:tc>
                  <a:txBody>
                    <a:bodyPr/>
                    <a:lstStyle/>
                    <a:p>
                      <a:pPr algn="r"/>
                      <a:r>
                        <a:rPr lang="en-US" sz="2000" dirty="0" smtClean="0">
                          <a:solidFill>
                            <a:srgbClr val="00B050"/>
                          </a:solidFill>
                          <a:effectLst/>
                          <a:latin typeface="Palatino Linotype" panose="02040502050505030304" pitchFamily="18" charset="0"/>
                        </a:rPr>
                        <a:t>35,000</a:t>
                      </a:r>
                      <a:endParaRPr lang="en-US" sz="2000" dirty="0">
                        <a:solidFill>
                          <a:srgbClr val="00B050"/>
                        </a:solidFill>
                        <a:latin typeface="Palatino Linotype" panose="02040502050505030304" pitchFamily="18" charset="0"/>
                      </a:endParaRPr>
                    </a:p>
                  </a:txBody>
                  <a:tcPr/>
                </a:tc>
                <a:tc>
                  <a:txBody>
                    <a:bodyPr/>
                    <a:lstStyle/>
                    <a:p>
                      <a:pPr algn="r"/>
                      <a:r>
                        <a:rPr lang="en-US" sz="2000" dirty="0" smtClean="0">
                          <a:solidFill>
                            <a:srgbClr val="C00000"/>
                          </a:solidFill>
                          <a:effectLst/>
                          <a:latin typeface="Palatino Linotype" panose="02040502050505030304" pitchFamily="18" charset="0"/>
                        </a:rPr>
                        <a:t>S10&amp;S3</a:t>
                      </a:r>
                      <a:endParaRPr lang="en-US" sz="2000" dirty="0">
                        <a:latin typeface="Palatino Linotype" panose="02040502050505030304" pitchFamily="18" charset="0"/>
                      </a:endParaRPr>
                    </a:p>
                  </a:txBody>
                  <a:tcPr/>
                </a:tc>
                <a:tc>
                  <a:txBody>
                    <a:bodyPr/>
                    <a:lstStyle/>
                    <a:p>
                      <a:pPr algn="r"/>
                      <a:r>
                        <a:rPr lang="en-US" sz="2000" dirty="0" smtClean="0">
                          <a:solidFill>
                            <a:srgbClr val="00B0F0"/>
                          </a:solidFill>
                          <a:effectLst/>
                          <a:latin typeface="Palatino Linotype" panose="02040502050505030304" pitchFamily="18" charset="0"/>
                        </a:rPr>
                        <a:t>15,000</a:t>
                      </a:r>
                      <a:endParaRPr lang="en-US" sz="2000" dirty="0">
                        <a:solidFill>
                          <a:srgbClr val="00B0F0"/>
                        </a:solidFill>
                        <a:latin typeface="Palatino Linotype" panose="02040502050505030304" pitchFamily="18" charset="0"/>
                      </a:endParaRPr>
                    </a:p>
                  </a:txBody>
                  <a:tcPr/>
                </a:tc>
              </a:tr>
              <a:tr h="641700">
                <a:tc>
                  <a:txBody>
                    <a:bodyPr/>
                    <a:lstStyle/>
                    <a:p>
                      <a:r>
                        <a:rPr lang="en-US" sz="2000" dirty="0">
                          <a:solidFill>
                            <a:schemeClr val="tx1"/>
                          </a:solidFill>
                          <a:effectLst/>
                          <a:latin typeface="Palatino Linotype" panose="02040502050505030304" pitchFamily="18" charset="0"/>
                        </a:rPr>
                        <a:t>Expenditure relief</a:t>
                      </a:r>
                      <a:endParaRPr lang="en-US" sz="2000" dirty="0">
                        <a:solidFill>
                          <a:schemeClr val="tx1"/>
                        </a:solidFill>
                        <a:latin typeface="Palatino Linotype" panose="02040502050505030304" pitchFamily="18" charset="0"/>
                      </a:endParaRPr>
                    </a:p>
                  </a:txBody>
                  <a:tcPr/>
                </a:tc>
                <a:tc>
                  <a:txBody>
                    <a:bodyPr/>
                    <a:lstStyle/>
                    <a:p>
                      <a:pPr algn="ctr"/>
                      <a:endParaRPr lang="en-US" sz="2000" dirty="0">
                        <a:latin typeface="Palatino Linotype" panose="02040502050505030304" pitchFamily="18" charset="0"/>
                      </a:endParaRPr>
                    </a:p>
                  </a:txBody>
                  <a:tcPr/>
                </a:tc>
                <a:tc>
                  <a:txBody>
                    <a:bodyPr/>
                    <a:lstStyle/>
                    <a:p>
                      <a:pPr algn="r"/>
                      <a:endParaRPr lang="en-US" sz="2000" dirty="0">
                        <a:solidFill>
                          <a:srgbClr val="00B050"/>
                        </a:solidFill>
                        <a:latin typeface="Palatino Linotype" panose="02040502050505030304" pitchFamily="18" charset="0"/>
                      </a:endParaRPr>
                    </a:p>
                  </a:txBody>
                  <a:tcPr/>
                </a:tc>
                <a:tc>
                  <a:txBody>
                    <a:bodyPr/>
                    <a:lstStyle/>
                    <a:p>
                      <a:pPr algn="r"/>
                      <a:r>
                        <a:rPr lang="en-US" sz="2000" dirty="0" smtClean="0">
                          <a:solidFill>
                            <a:srgbClr val="C00000"/>
                          </a:solidFill>
                          <a:effectLst/>
                          <a:latin typeface="Palatino Linotype" panose="02040502050505030304" pitchFamily="18" charset="0"/>
                        </a:rPr>
                        <a:t>S10&amp;R</a:t>
                      </a:r>
                      <a:endParaRPr lang="en-US" sz="2000" dirty="0">
                        <a:latin typeface="Palatino Linotype" panose="02040502050505030304" pitchFamily="18" charset="0"/>
                      </a:endParaRPr>
                    </a:p>
                  </a:txBody>
                  <a:tcPr/>
                </a:tc>
                <a:tc>
                  <a:txBody>
                    <a:bodyPr/>
                    <a:lstStyle/>
                    <a:p>
                      <a:pPr algn="r"/>
                      <a:r>
                        <a:rPr lang="en-US" sz="2000" dirty="0" smtClean="0">
                          <a:solidFill>
                            <a:srgbClr val="00B0F0"/>
                          </a:solidFill>
                          <a:latin typeface="Palatino Linotype" panose="02040502050505030304" pitchFamily="18" charset="0"/>
                        </a:rPr>
                        <a:t>135,000</a:t>
                      </a:r>
                      <a:endParaRPr lang="en-US" sz="2000" dirty="0">
                        <a:solidFill>
                          <a:srgbClr val="00B0F0"/>
                        </a:solidFill>
                        <a:latin typeface="Palatino Linotype" panose="02040502050505030304" pitchFamily="18" charset="0"/>
                      </a:endParaRPr>
                    </a:p>
                  </a:txBody>
                  <a:tcPr/>
                </a:tc>
              </a:tr>
              <a:tr h="573988">
                <a:tc>
                  <a:txBody>
                    <a:bodyPr/>
                    <a:lstStyle/>
                    <a:p>
                      <a:r>
                        <a:rPr lang="en-US" sz="2000" dirty="0">
                          <a:solidFill>
                            <a:schemeClr val="tx1"/>
                          </a:solidFill>
                          <a:effectLst/>
                          <a:latin typeface="Palatino Linotype" panose="02040502050505030304" pitchFamily="18" charset="0"/>
                        </a:rPr>
                        <a:t>Personal relief</a:t>
                      </a:r>
                      <a:endParaRPr lang="en-US" sz="2000" dirty="0">
                        <a:solidFill>
                          <a:schemeClr val="tx1"/>
                        </a:solidFill>
                        <a:latin typeface="Palatino Linotype" panose="02040502050505030304" pitchFamily="18" charset="0"/>
                      </a:endParaRPr>
                    </a:p>
                  </a:txBody>
                  <a:tcPr/>
                </a:tc>
                <a:tc>
                  <a:txBody>
                    <a:bodyPr/>
                    <a:lstStyle/>
                    <a:p>
                      <a:pPr algn="ctr"/>
                      <a:r>
                        <a:rPr lang="en-US" sz="2000" dirty="0" smtClean="0">
                          <a:solidFill>
                            <a:srgbClr val="C00000"/>
                          </a:solidFill>
                          <a:effectLst/>
                          <a:latin typeface="Palatino Linotype" panose="02040502050505030304" pitchFamily="18" charset="0"/>
                        </a:rPr>
                        <a:t>S10,R</a:t>
                      </a:r>
                      <a:endParaRPr lang="en-US" sz="2000" dirty="0">
                        <a:latin typeface="Palatino Linotype" panose="02040502050505030304" pitchFamily="18" charset="0"/>
                      </a:endParaRPr>
                    </a:p>
                  </a:txBody>
                  <a:tcPr/>
                </a:tc>
                <a:tc>
                  <a:txBody>
                    <a:bodyPr/>
                    <a:lstStyle/>
                    <a:p>
                      <a:pPr algn="r"/>
                      <a:r>
                        <a:rPr lang="en-US" sz="2000" dirty="0" smtClean="0">
                          <a:solidFill>
                            <a:srgbClr val="00B050"/>
                          </a:solidFill>
                          <a:latin typeface="Palatino Linotype" panose="02040502050505030304" pitchFamily="18" charset="0"/>
                        </a:rPr>
                        <a:t>375,000</a:t>
                      </a:r>
                      <a:endParaRPr lang="en-US" sz="2000" dirty="0">
                        <a:solidFill>
                          <a:srgbClr val="00B050"/>
                        </a:solidFill>
                        <a:latin typeface="Palatino Linotype" panose="02040502050505030304" pitchFamily="18" charset="0"/>
                      </a:endParaRPr>
                    </a:p>
                  </a:txBody>
                  <a:tcPr/>
                </a:tc>
                <a:tc>
                  <a:txBody>
                    <a:bodyPr/>
                    <a:lstStyle/>
                    <a:p>
                      <a:pPr algn="r"/>
                      <a:r>
                        <a:rPr lang="en-US" sz="2000" dirty="0" smtClean="0">
                          <a:solidFill>
                            <a:srgbClr val="C00000"/>
                          </a:solidFill>
                          <a:effectLst/>
                          <a:latin typeface="Palatino Linotype" panose="02040502050505030304" pitchFamily="18" charset="0"/>
                        </a:rPr>
                        <a:t>S10,R</a:t>
                      </a:r>
                      <a:endParaRPr lang="en-US" sz="2000" dirty="0">
                        <a:latin typeface="Palatino Linotype" panose="02040502050505030304" pitchFamily="18" charset="0"/>
                      </a:endParaRPr>
                    </a:p>
                  </a:txBody>
                  <a:tcPr/>
                </a:tc>
                <a:tc>
                  <a:txBody>
                    <a:bodyPr/>
                    <a:lstStyle/>
                    <a:p>
                      <a:pPr algn="r"/>
                      <a:r>
                        <a:rPr lang="en-US" sz="2000" dirty="0" smtClean="0">
                          <a:solidFill>
                            <a:srgbClr val="00B0F0"/>
                          </a:solidFill>
                          <a:latin typeface="Palatino Linotype" panose="02040502050505030304" pitchFamily="18" charset="0"/>
                        </a:rPr>
                        <a:t>750,000</a:t>
                      </a:r>
                      <a:endParaRPr lang="en-US" sz="2000" dirty="0">
                        <a:solidFill>
                          <a:srgbClr val="00B0F0"/>
                        </a:solidFill>
                        <a:latin typeface="Palatino Linotype" panose="02040502050505030304" pitchFamily="18" charset="0"/>
                      </a:endParaRPr>
                    </a:p>
                  </a:txBody>
                  <a:tcPr/>
                </a:tc>
              </a:tr>
              <a:tr h="428628">
                <a:tc>
                  <a:txBody>
                    <a:bodyPr/>
                    <a:lstStyle/>
                    <a:p>
                      <a:r>
                        <a:rPr lang="en-US" sz="2000" b="1" dirty="0">
                          <a:solidFill>
                            <a:schemeClr val="tx1"/>
                          </a:solidFill>
                          <a:latin typeface="Palatino Linotype" panose="02040502050505030304" pitchFamily="18" charset="0"/>
                        </a:rPr>
                        <a:t>QP</a:t>
                      </a:r>
                      <a:r>
                        <a:rPr lang="en-US" sz="2000" dirty="0">
                          <a:solidFill>
                            <a:schemeClr val="tx1"/>
                          </a:solidFill>
                          <a:latin typeface="Palatino Linotype" panose="02040502050505030304" pitchFamily="18" charset="0"/>
                        </a:rPr>
                        <a:t> – Donation </a:t>
                      </a:r>
                    </a:p>
                  </a:txBody>
                  <a:tcPr/>
                </a:tc>
                <a:tc>
                  <a:txBody>
                    <a:bodyPr/>
                    <a:lstStyle/>
                    <a:p>
                      <a:pPr algn="ctr"/>
                      <a:r>
                        <a:rPr lang="en-US" sz="2000" dirty="0" smtClean="0">
                          <a:solidFill>
                            <a:srgbClr val="C00000"/>
                          </a:solidFill>
                          <a:latin typeface="Palatino Linotype" panose="02040502050505030304" pitchFamily="18" charset="0"/>
                        </a:rPr>
                        <a:t>S5,R</a:t>
                      </a:r>
                      <a:r>
                        <a:rPr lang="en-US" sz="2000" baseline="0" dirty="0" smtClean="0">
                          <a:solidFill>
                            <a:srgbClr val="C00000"/>
                          </a:solidFill>
                          <a:latin typeface="Palatino Linotype" panose="02040502050505030304" pitchFamily="18" charset="0"/>
                        </a:rPr>
                        <a:t> </a:t>
                      </a:r>
                      <a:endParaRPr lang="en-US" sz="2000" dirty="0">
                        <a:solidFill>
                          <a:srgbClr val="C00000"/>
                        </a:solidFill>
                        <a:latin typeface="Palatino Linotype" panose="02040502050505030304" pitchFamily="18" charset="0"/>
                      </a:endParaRPr>
                    </a:p>
                  </a:txBody>
                  <a:tcPr/>
                </a:tc>
                <a:tc>
                  <a:txBody>
                    <a:bodyPr/>
                    <a:lstStyle/>
                    <a:p>
                      <a:pPr algn="r"/>
                      <a:r>
                        <a:rPr lang="en-US" sz="2000" dirty="0" smtClean="0">
                          <a:solidFill>
                            <a:srgbClr val="00B050"/>
                          </a:solidFill>
                          <a:latin typeface="Palatino Linotype" panose="02040502050505030304" pitchFamily="18" charset="0"/>
                        </a:rPr>
                        <a:t>20,000</a:t>
                      </a:r>
                      <a:endParaRPr lang="en-US" sz="2000" dirty="0">
                        <a:solidFill>
                          <a:srgbClr val="00B050"/>
                        </a:solidFill>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c>
                  <a:txBody>
                    <a:bodyPr/>
                    <a:lstStyle/>
                    <a:p>
                      <a:pPr algn="r"/>
                      <a:endParaRPr lang="en-US" sz="2000" dirty="0">
                        <a:solidFill>
                          <a:srgbClr val="00B0F0"/>
                        </a:solidFill>
                        <a:latin typeface="Palatino Linotype" panose="02040502050505030304" pitchFamily="18" charset="0"/>
                      </a:endParaRPr>
                    </a:p>
                  </a:txBody>
                  <a:tcPr/>
                </a:tc>
              </a:tr>
              <a:tr h="357190">
                <a:tc>
                  <a:txBody>
                    <a:bodyPr/>
                    <a:lstStyle/>
                    <a:p>
                      <a:r>
                        <a:rPr lang="en-US" sz="2000" b="1" dirty="0" smtClean="0">
                          <a:solidFill>
                            <a:schemeClr val="tx1"/>
                          </a:solidFill>
                          <a:effectLst/>
                          <a:latin typeface="Palatino Linotype" panose="02040502050505030304" pitchFamily="18" charset="0"/>
                        </a:rPr>
                        <a:t>Total</a:t>
                      </a:r>
                      <a:r>
                        <a:rPr lang="en-US" sz="2000" b="1" baseline="0" dirty="0" smtClean="0">
                          <a:solidFill>
                            <a:schemeClr val="tx1"/>
                          </a:solidFill>
                          <a:effectLst/>
                          <a:latin typeface="Palatino Linotype" panose="02040502050505030304" pitchFamily="18" charset="0"/>
                        </a:rPr>
                        <a:t> Deductions</a:t>
                      </a:r>
                      <a:endParaRPr lang="en-US" sz="2000" b="1" dirty="0" smtClean="0">
                        <a:solidFill>
                          <a:schemeClr val="tx1"/>
                        </a:solidFill>
                        <a:effectLst/>
                        <a:latin typeface="Palatino Linotype" panose="02040502050505030304" pitchFamily="18" charset="0"/>
                      </a:endParaRPr>
                    </a:p>
                  </a:txBody>
                  <a:tcPr/>
                </a:tc>
                <a:tc>
                  <a:txBody>
                    <a:bodyPr/>
                    <a:lstStyle/>
                    <a:p>
                      <a:pPr algn="r"/>
                      <a:r>
                        <a:rPr lang="en-US" sz="2000" b="1" dirty="0" smtClean="0">
                          <a:solidFill>
                            <a:srgbClr val="C00000"/>
                          </a:solidFill>
                          <a:latin typeface="Palatino Linotype" panose="02040502050505030304" pitchFamily="18" charset="0"/>
                        </a:rPr>
                        <a:t>(S10&amp;R) </a:t>
                      </a:r>
                      <a:endParaRPr lang="en-US" sz="2000" dirty="0">
                        <a:latin typeface="Palatino Linotype" panose="02040502050505030304" pitchFamily="18" charset="0"/>
                      </a:endParaRPr>
                    </a:p>
                  </a:txBody>
                  <a:tcPr/>
                </a:tc>
                <a:tc>
                  <a:txBody>
                    <a:bodyPr/>
                    <a:lstStyle/>
                    <a:p>
                      <a:pPr algn="r"/>
                      <a:r>
                        <a:rPr lang="en-US" sz="2000" b="1" dirty="0" smtClean="0">
                          <a:solidFill>
                            <a:srgbClr val="00B050"/>
                          </a:solidFill>
                          <a:latin typeface="Palatino Linotype" panose="02040502050505030304" pitchFamily="18" charset="0"/>
                        </a:rPr>
                        <a:t>955,000</a:t>
                      </a:r>
                      <a:endParaRPr lang="en-US" sz="2000" b="1" dirty="0">
                        <a:solidFill>
                          <a:srgbClr val="00B050"/>
                        </a:solidFill>
                        <a:latin typeface="Palatino Linotype" panose="02040502050505030304" pitchFamily="18" charset="0"/>
                      </a:endParaRPr>
                    </a:p>
                  </a:txBody>
                  <a:tcPr/>
                </a:tc>
                <a:tc>
                  <a:txBody>
                    <a:bodyPr/>
                    <a:lstStyle/>
                    <a:p>
                      <a:pPr algn="r"/>
                      <a:r>
                        <a:rPr lang="en-US" sz="2000" b="1" dirty="0" smtClean="0">
                          <a:solidFill>
                            <a:srgbClr val="C00000"/>
                          </a:solidFill>
                          <a:effectLst/>
                          <a:latin typeface="Palatino Linotype" panose="02040502050505030304" pitchFamily="18" charset="0"/>
                        </a:rPr>
                        <a:t>(S10&amp;R)</a:t>
                      </a:r>
                      <a:r>
                        <a:rPr lang="en-US" sz="2000" b="1" baseline="0" dirty="0" smtClean="0">
                          <a:solidFill>
                            <a:srgbClr val="C00000"/>
                          </a:solidFill>
                          <a:effectLst/>
                          <a:latin typeface="Palatino Linotype" panose="02040502050505030304" pitchFamily="18" charset="0"/>
                        </a:rPr>
                        <a:t> </a:t>
                      </a:r>
                      <a:endParaRPr lang="en-US" sz="2000" b="1" dirty="0">
                        <a:latin typeface="Palatino Linotype" panose="02040502050505030304" pitchFamily="18" charset="0"/>
                      </a:endParaRPr>
                    </a:p>
                  </a:txBody>
                  <a:tcPr/>
                </a:tc>
                <a:tc>
                  <a:txBody>
                    <a:bodyPr/>
                    <a:lstStyle/>
                    <a:p>
                      <a:pPr algn="r"/>
                      <a:r>
                        <a:rPr lang="en-US" sz="2000" b="1" dirty="0" smtClean="0">
                          <a:solidFill>
                            <a:srgbClr val="FF0000"/>
                          </a:solidFill>
                          <a:effectLst/>
                          <a:latin typeface="Palatino Linotype" panose="02040502050505030304" pitchFamily="18" charset="0"/>
                        </a:rPr>
                        <a:t>( Limit 756,111)</a:t>
                      </a:r>
                    </a:p>
                    <a:p>
                      <a:pPr algn="r"/>
                      <a:r>
                        <a:rPr lang="en-US" sz="2000" b="1" dirty="0" smtClean="0">
                          <a:solidFill>
                            <a:srgbClr val="00B0F0"/>
                          </a:solidFill>
                          <a:effectLst/>
                          <a:latin typeface="Palatino Linotype" panose="02040502050505030304" pitchFamily="18" charset="0"/>
                        </a:rPr>
                        <a:t>900,000</a:t>
                      </a:r>
                      <a:endParaRPr lang="en-US" sz="2000" b="1" dirty="0">
                        <a:solidFill>
                          <a:srgbClr val="00B0F0"/>
                        </a:solidFill>
                        <a:latin typeface="Palatino Linotype" panose="02040502050505030304" pitchFamily="18" charset="0"/>
                      </a:endParaRPr>
                    </a:p>
                  </a:txBody>
                  <a:tcPr/>
                </a:tc>
              </a:tr>
            </a:tbl>
          </a:graphicData>
        </a:graphic>
      </p:graphicFrame>
      <p:sp>
        <p:nvSpPr>
          <p:cNvPr id="4" name="Title 3"/>
          <p:cNvSpPr txBox="1">
            <a:spLocks noGrp="1"/>
          </p:cNvSpPr>
          <p:nvPr>
            <p:ph type="title"/>
          </p:nvPr>
        </p:nvSpPr>
        <p:spPr>
          <a:xfrm>
            <a:off x="428596" y="142852"/>
            <a:ext cx="8115328" cy="707886"/>
          </a:xfrm>
          <a:prstGeom prst="rect">
            <a:avLst/>
          </a:prstGeom>
          <a:noFill/>
        </p:spPr>
        <p:txBody>
          <a:bodyPr wrap="square" rtlCol="0">
            <a:spAutoFit/>
          </a:bodyPr>
          <a:lstStyle/>
          <a:p>
            <a:pPr algn="ctr"/>
            <a:r>
              <a:rPr lang="en-US" sz="4000" b="1" dirty="0" smtClean="0">
                <a:solidFill>
                  <a:srgbClr val="7030A0"/>
                </a:solidFill>
                <a:latin typeface="Palatino Linotype" panose="02040502050505030304" pitchFamily="18" charset="0"/>
              </a:rPr>
              <a:t>Relief</a:t>
            </a:r>
            <a:endParaRPr lang="en-US" sz="4000" b="1" dirty="0">
              <a:solidFill>
                <a:srgbClr val="7030A0"/>
              </a:solidFill>
              <a:latin typeface="Palatino Linotype" panose="0204050205050503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767525"/>
          <a:ext cx="9144000" cy="7047733"/>
        </p:xfrm>
        <a:graphic>
          <a:graphicData uri="http://schemas.openxmlformats.org/drawingml/2006/table">
            <a:tbl>
              <a:tblPr firstRow="1" bandRow="1">
                <a:tableStyleId>{5C22544A-7EE6-4342-B048-85BDC9FD1C3A}</a:tableStyleId>
              </a:tblPr>
              <a:tblGrid>
                <a:gridCol w="1428728"/>
                <a:gridCol w="1857388"/>
                <a:gridCol w="1785950"/>
                <a:gridCol w="2000264"/>
                <a:gridCol w="2071670"/>
              </a:tblGrid>
              <a:tr h="438151">
                <a:tc>
                  <a:txBody>
                    <a:bodyPr/>
                    <a:lstStyle/>
                    <a:p>
                      <a:pPr algn="ctr"/>
                      <a:endParaRPr lang="en-US" sz="1800" dirty="0">
                        <a:solidFill>
                          <a:srgbClr val="C00000"/>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First Period (Rs.)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Times New Roman" pitchFamily="18" charset="0"/>
                          <a:cs typeface="Times New Roman" pitchFamily="18" charset="0"/>
                        </a:rPr>
                        <a:t>Second Period (Rs.)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tc>
              </a:tr>
              <a:tr h="437374">
                <a:tc>
                  <a:txBody>
                    <a:bodyPr/>
                    <a:lstStyle/>
                    <a:p>
                      <a:endParaRPr lang="en-US"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Schedule Numbers</a:t>
                      </a:r>
                      <a:endPar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Amount</a:t>
                      </a:r>
                      <a:endParaRPr lang="en-US" sz="1600" dirty="0">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Schedule Numbers</a:t>
                      </a:r>
                      <a:endPar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Amount</a:t>
                      </a:r>
                      <a:endParaRPr lang="en-US" sz="1600" dirty="0">
                        <a:latin typeface="Times New Roman" pitchFamily="18" charset="0"/>
                        <a:cs typeface="Times New Roman" pitchFamily="18" charset="0"/>
                      </a:endParaRPr>
                    </a:p>
                  </a:txBody>
                  <a:tcPr anchor="ctr"/>
                </a:tc>
              </a:tr>
              <a:tr h="438151">
                <a:tc>
                  <a:txBody>
                    <a:bodyPr/>
                    <a:lstStyle/>
                    <a:p>
                      <a:r>
                        <a:rPr lang="en-US" sz="2000" b="1" dirty="0" smtClean="0">
                          <a:solidFill>
                            <a:schemeClr val="tx1"/>
                          </a:solidFill>
                          <a:latin typeface="Palatino Linotype" panose="02040502050505030304" pitchFamily="18" charset="0"/>
                        </a:rPr>
                        <a:t>Assessable</a:t>
                      </a:r>
                      <a:r>
                        <a:rPr lang="en-US" sz="2000" b="1" baseline="0" dirty="0" smtClean="0">
                          <a:solidFill>
                            <a:schemeClr val="tx1"/>
                          </a:solidFill>
                          <a:latin typeface="Palatino Linotype" panose="02040502050505030304" pitchFamily="18" charset="0"/>
                        </a:rPr>
                        <a:t> Income</a:t>
                      </a:r>
                      <a:endParaRPr lang="en-US" sz="2000" dirty="0">
                        <a:solidFill>
                          <a:schemeClr val="tx1"/>
                        </a:solidFill>
                        <a:latin typeface="Palatino Linotype" panose="02040502050505030304" pitchFamily="18" charset="0"/>
                      </a:endParaRPr>
                    </a:p>
                  </a:txBody>
                  <a:tcPr/>
                </a:tc>
                <a:tc>
                  <a:txBody>
                    <a:bodyPr/>
                    <a:lstStyle/>
                    <a:p>
                      <a:pPr algn="ctr"/>
                      <a:r>
                        <a:rPr lang="en-US" sz="2000" dirty="0" smtClean="0">
                          <a:solidFill>
                            <a:srgbClr val="C00000"/>
                          </a:solidFill>
                          <a:latin typeface="Palatino Linotype" panose="02040502050505030304" pitchFamily="18" charset="0"/>
                        </a:rPr>
                        <a:t>S10</a:t>
                      </a:r>
                      <a:r>
                        <a:rPr lang="en-US" sz="2000" baseline="0" dirty="0" smtClean="0">
                          <a:solidFill>
                            <a:srgbClr val="C00000"/>
                          </a:solidFill>
                          <a:latin typeface="Palatino Linotype" panose="02040502050505030304" pitchFamily="18" charset="0"/>
                        </a:rPr>
                        <a:t> &amp; </a:t>
                      </a:r>
                      <a:r>
                        <a:rPr lang="en-US" sz="2000" dirty="0" smtClean="0">
                          <a:solidFill>
                            <a:srgbClr val="C00000"/>
                          </a:solidFill>
                          <a:latin typeface="Palatino Linotype" panose="02040502050505030304" pitchFamily="18" charset="0"/>
                        </a:rPr>
                        <a:t>R</a:t>
                      </a:r>
                      <a:r>
                        <a:rPr lang="en-US" sz="2000" baseline="0" dirty="0" smtClean="0">
                          <a:solidFill>
                            <a:srgbClr val="C00000"/>
                          </a:solidFill>
                          <a:latin typeface="Palatino Linotype" panose="02040502050505030304" pitchFamily="18" charset="0"/>
                        </a:rPr>
                        <a:t> </a:t>
                      </a:r>
                      <a:endParaRPr lang="en-US" sz="2000" dirty="0">
                        <a:solidFill>
                          <a:srgbClr val="C00000"/>
                        </a:solidFill>
                        <a:latin typeface="Palatino Linotype" panose="02040502050505030304" pitchFamily="18" charset="0"/>
                      </a:endParaRPr>
                    </a:p>
                  </a:txBody>
                  <a:tcPr/>
                </a:tc>
                <a:tc>
                  <a:txBody>
                    <a:bodyPr/>
                    <a:lstStyle/>
                    <a:p>
                      <a:pPr algn="r"/>
                      <a:r>
                        <a:rPr lang="en-US" sz="2000" dirty="0" smtClean="0">
                          <a:solidFill>
                            <a:srgbClr val="00B050"/>
                          </a:solidFill>
                          <a:latin typeface="Palatino Linotype" panose="02040502050505030304" pitchFamily="18" charset="0"/>
                        </a:rPr>
                        <a:t>2,489,406</a:t>
                      </a:r>
                      <a:endParaRPr lang="en-US" sz="2000" dirty="0">
                        <a:solidFill>
                          <a:srgbClr val="00B050"/>
                        </a:solidFill>
                        <a:latin typeface="Palatino Linotype" panose="02040502050505030304" pitchFamily="18" charset="0"/>
                      </a:endParaRPr>
                    </a:p>
                  </a:txBody>
                  <a:tcPr/>
                </a:tc>
                <a:tc>
                  <a:txBody>
                    <a:bodyPr/>
                    <a:lstStyle/>
                    <a:p>
                      <a:pPr algn="ctr"/>
                      <a:endParaRPr lang="en-US" sz="2000" dirty="0">
                        <a:latin typeface="Palatino Linotype" panose="02040502050505030304" pitchFamily="18" charset="0"/>
                      </a:endParaRPr>
                    </a:p>
                  </a:txBody>
                  <a:tcPr/>
                </a:tc>
                <a:tc>
                  <a:txBody>
                    <a:bodyPr/>
                    <a:lstStyle/>
                    <a:p>
                      <a:pPr algn="r"/>
                      <a:r>
                        <a:rPr lang="en-US" sz="2000" b="1" dirty="0" smtClean="0">
                          <a:solidFill>
                            <a:srgbClr val="00B0F0"/>
                          </a:solidFill>
                          <a:effectLst/>
                          <a:latin typeface="Palatino Linotype" panose="02040502050505030304" pitchFamily="18" charset="0"/>
                        </a:rPr>
                        <a:t>756,111</a:t>
                      </a:r>
                      <a:endParaRPr lang="en-US" sz="2000" b="1" dirty="0">
                        <a:solidFill>
                          <a:srgbClr val="00B0F0"/>
                        </a:solidFill>
                        <a:latin typeface="Palatino Linotype" panose="02040502050505030304" pitchFamily="18" charset="0"/>
                      </a:endParaRPr>
                    </a:p>
                  </a:txBody>
                  <a:tcPr/>
                </a:tc>
              </a:tr>
              <a:tr h="438151">
                <a:tc>
                  <a:txBody>
                    <a:bodyPr/>
                    <a:lstStyle/>
                    <a:p>
                      <a:r>
                        <a:rPr lang="en-US" sz="2000" b="1" dirty="0" smtClean="0">
                          <a:solidFill>
                            <a:schemeClr val="tx1"/>
                          </a:solidFill>
                          <a:effectLst/>
                          <a:latin typeface="Palatino Linotype" panose="02040502050505030304" pitchFamily="18" charset="0"/>
                        </a:rPr>
                        <a:t>Total</a:t>
                      </a:r>
                      <a:r>
                        <a:rPr lang="en-US" sz="2000" b="1" baseline="0" dirty="0" smtClean="0">
                          <a:solidFill>
                            <a:schemeClr val="tx1"/>
                          </a:solidFill>
                          <a:effectLst/>
                          <a:latin typeface="Palatino Linotype" panose="02040502050505030304" pitchFamily="18" charset="0"/>
                        </a:rPr>
                        <a:t> Deductions</a:t>
                      </a:r>
                      <a:endParaRPr lang="en-US" sz="2000" b="1" dirty="0" smtClean="0">
                        <a:solidFill>
                          <a:schemeClr val="tx1"/>
                        </a:solidFill>
                        <a:effectLst/>
                        <a:latin typeface="Palatino Linotype" panose="02040502050505030304" pitchFamily="18" charset="0"/>
                      </a:endParaRPr>
                    </a:p>
                  </a:txBody>
                  <a:tcPr/>
                </a:tc>
                <a:tc>
                  <a:txBody>
                    <a:bodyPr/>
                    <a:lstStyle/>
                    <a:p>
                      <a:pPr algn="ctr"/>
                      <a:r>
                        <a:rPr lang="en-US" sz="2000" b="1" dirty="0" smtClean="0">
                          <a:solidFill>
                            <a:srgbClr val="C00000"/>
                          </a:solidFill>
                          <a:latin typeface="Palatino Linotype" panose="02040502050505030304" pitchFamily="18" charset="0"/>
                        </a:rPr>
                        <a:t>S10 &amp; R</a:t>
                      </a:r>
                      <a:endParaRPr lang="en-US" sz="2000" dirty="0">
                        <a:latin typeface="Palatino Linotype" panose="02040502050505030304" pitchFamily="18" charset="0"/>
                      </a:endParaRPr>
                    </a:p>
                  </a:txBody>
                  <a:tcPr/>
                </a:tc>
                <a:tc>
                  <a:txBody>
                    <a:bodyPr/>
                    <a:lstStyle/>
                    <a:p>
                      <a:pPr algn="r"/>
                      <a:r>
                        <a:rPr lang="en-US" sz="2000" b="1" dirty="0" smtClean="0">
                          <a:solidFill>
                            <a:srgbClr val="00B050"/>
                          </a:solidFill>
                          <a:latin typeface="Palatino Linotype" panose="02040502050505030304" pitchFamily="18" charset="0"/>
                        </a:rPr>
                        <a:t>955,000</a:t>
                      </a:r>
                      <a:endParaRPr lang="en-US" sz="2000" b="1" dirty="0">
                        <a:solidFill>
                          <a:srgbClr val="00B050"/>
                        </a:solidFill>
                        <a:latin typeface="Palatino Linotype" panose="02040502050505030304" pitchFamily="18" charset="0"/>
                      </a:endParaRPr>
                    </a:p>
                  </a:txBody>
                  <a:tcPr/>
                </a:tc>
                <a:tc>
                  <a:txBody>
                    <a:bodyPr/>
                    <a:lstStyle/>
                    <a:p>
                      <a:pPr algn="ctr"/>
                      <a:r>
                        <a:rPr lang="en-US" sz="2000" b="1" dirty="0" smtClean="0">
                          <a:solidFill>
                            <a:srgbClr val="C00000"/>
                          </a:solidFill>
                          <a:effectLst/>
                          <a:latin typeface="Palatino Linotype" panose="02040502050505030304" pitchFamily="18" charset="0"/>
                        </a:rPr>
                        <a:t>S10 &amp; R</a:t>
                      </a:r>
                      <a:r>
                        <a:rPr lang="en-US" sz="2000" b="1" baseline="0" dirty="0" smtClean="0">
                          <a:solidFill>
                            <a:srgbClr val="C00000"/>
                          </a:solidFill>
                          <a:effectLst/>
                          <a:latin typeface="Palatino Linotype" panose="02040502050505030304" pitchFamily="18" charset="0"/>
                        </a:rPr>
                        <a:t> </a:t>
                      </a:r>
                      <a:endParaRPr lang="en-US" sz="2000" b="1" dirty="0">
                        <a:latin typeface="Palatino Linotype" panose="02040502050505030304" pitchFamily="18" charset="0"/>
                      </a:endParaRPr>
                    </a:p>
                  </a:txBody>
                  <a:tcPr/>
                </a:tc>
                <a:tc>
                  <a:txBody>
                    <a:bodyPr/>
                    <a:lstStyle/>
                    <a:p>
                      <a:pPr algn="r"/>
                      <a:r>
                        <a:rPr lang="en-US" sz="2000" b="1" dirty="0" smtClean="0">
                          <a:solidFill>
                            <a:srgbClr val="FF0000"/>
                          </a:solidFill>
                          <a:effectLst/>
                          <a:latin typeface="Palatino Linotype" panose="02040502050505030304" pitchFamily="18" charset="0"/>
                        </a:rPr>
                        <a:t>( Limit 756,111)</a:t>
                      </a:r>
                    </a:p>
                    <a:p>
                      <a:pPr algn="r"/>
                      <a:r>
                        <a:rPr lang="en-US" sz="2000" b="1" dirty="0" smtClean="0">
                          <a:solidFill>
                            <a:srgbClr val="00B0F0"/>
                          </a:solidFill>
                          <a:effectLst/>
                          <a:latin typeface="Palatino Linotype" panose="02040502050505030304" pitchFamily="18" charset="0"/>
                        </a:rPr>
                        <a:t>900,000</a:t>
                      </a:r>
                      <a:endParaRPr lang="en-US" sz="2000" b="1" dirty="0">
                        <a:solidFill>
                          <a:srgbClr val="00B0F0"/>
                        </a:solidFill>
                        <a:latin typeface="Palatino Linotype" panose="02040502050505030304" pitchFamily="18" charset="0"/>
                      </a:endParaRPr>
                    </a:p>
                  </a:txBody>
                  <a:tcPr/>
                </a:tc>
              </a:tr>
              <a:tr h="514352">
                <a:tc>
                  <a:txBody>
                    <a:bodyPr/>
                    <a:lstStyle/>
                    <a:p>
                      <a:r>
                        <a:rPr lang="en-US" sz="2000" b="1" dirty="0">
                          <a:solidFill>
                            <a:schemeClr val="tx1"/>
                          </a:solidFill>
                          <a:effectLst/>
                          <a:latin typeface="Palatino Linotype" panose="02040502050505030304" pitchFamily="18" charset="0"/>
                        </a:rPr>
                        <a:t>Taxable income</a:t>
                      </a:r>
                      <a:endParaRPr lang="en-US" sz="2000" b="1" dirty="0">
                        <a:solidFill>
                          <a:schemeClr val="tx1"/>
                        </a:solidFill>
                        <a:latin typeface="Palatino Linotype" panose="02040502050505030304" pitchFamily="18" charset="0"/>
                      </a:endParaRPr>
                    </a:p>
                  </a:txBody>
                  <a:tcPr/>
                </a:tc>
                <a:tc>
                  <a:txBody>
                    <a:bodyPr/>
                    <a:lstStyle/>
                    <a:p>
                      <a:pPr algn="ctr"/>
                      <a:r>
                        <a:rPr lang="en-US" sz="2000" b="1" dirty="0" smtClean="0">
                          <a:solidFill>
                            <a:srgbClr val="C00000"/>
                          </a:solidFill>
                          <a:latin typeface="Palatino Linotype" panose="02040502050505030304" pitchFamily="18" charset="0"/>
                        </a:rPr>
                        <a:t>S10 &amp; R</a:t>
                      </a:r>
                      <a:endParaRPr lang="en-US" sz="2000" dirty="0">
                        <a:latin typeface="Palatino Linotype" panose="02040502050505030304" pitchFamily="18" charset="0"/>
                      </a:endParaRPr>
                    </a:p>
                  </a:txBody>
                  <a:tcPr/>
                </a:tc>
                <a:tc>
                  <a:txBody>
                    <a:bodyPr/>
                    <a:lstStyle/>
                    <a:p>
                      <a:pPr algn="r"/>
                      <a:r>
                        <a:rPr lang="en-US" sz="2000" b="1" dirty="0" smtClean="0">
                          <a:solidFill>
                            <a:srgbClr val="00B050"/>
                          </a:solidFill>
                          <a:latin typeface="Palatino Linotype" panose="02040502050505030304" pitchFamily="18" charset="0"/>
                        </a:rPr>
                        <a:t>1,534,406</a:t>
                      </a:r>
                      <a:endParaRPr lang="en-US" sz="2000" b="1" dirty="0">
                        <a:solidFill>
                          <a:srgbClr val="00B050"/>
                        </a:solidFill>
                        <a:latin typeface="Palatino Linotype" panose="02040502050505030304" pitchFamily="18" charset="0"/>
                      </a:endParaRPr>
                    </a:p>
                  </a:txBody>
                  <a:tcPr/>
                </a:tc>
                <a:tc>
                  <a:txBody>
                    <a:bodyPr/>
                    <a:lstStyle/>
                    <a:p>
                      <a:pPr algn="ctr"/>
                      <a:r>
                        <a:rPr lang="en-US" sz="2000" b="1" dirty="0" smtClean="0">
                          <a:solidFill>
                            <a:srgbClr val="C00000"/>
                          </a:solidFill>
                          <a:effectLst/>
                          <a:latin typeface="Palatino Linotype" panose="02040502050505030304" pitchFamily="18" charset="0"/>
                        </a:rPr>
                        <a:t>S10 &amp; R</a:t>
                      </a:r>
                      <a:endParaRPr lang="en-US" sz="2000" b="1" dirty="0">
                        <a:latin typeface="Palatino Linotype" panose="02040502050505030304" pitchFamily="18" charset="0"/>
                      </a:endParaRPr>
                    </a:p>
                  </a:txBody>
                  <a:tcPr/>
                </a:tc>
                <a:tc>
                  <a:txBody>
                    <a:bodyPr/>
                    <a:lstStyle/>
                    <a:p>
                      <a:pPr algn="r"/>
                      <a:r>
                        <a:rPr lang="en-US" sz="2000" b="1" dirty="0" smtClean="0">
                          <a:solidFill>
                            <a:srgbClr val="00B0F0"/>
                          </a:solidFill>
                          <a:effectLst/>
                          <a:latin typeface="Palatino Linotype" panose="02040502050505030304" pitchFamily="18" charset="0"/>
                        </a:rPr>
                        <a:t>0</a:t>
                      </a:r>
                      <a:endParaRPr lang="en-US" sz="2000" b="1" dirty="0">
                        <a:solidFill>
                          <a:srgbClr val="00B0F0"/>
                        </a:solidFill>
                        <a:latin typeface="Palatino Linotype" panose="02040502050505030304" pitchFamily="18" charset="0"/>
                      </a:endParaRPr>
                    </a:p>
                  </a:txBody>
                  <a:tcPr/>
                </a:tc>
              </a:tr>
              <a:tr h="514352">
                <a:tc>
                  <a:txBody>
                    <a:bodyPr/>
                    <a:lstStyle/>
                    <a:p>
                      <a:r>
                        <a:rPr lang="en-US" sz="2000" dirty="0">
                          <a:solidFill>
                            <a:schemeClr val="tx1"/>
                          </a:solidFill>
                          <a:effectLst/>
                          <a:latin typeface="Palatino Linotype" panose="02040502050505030304" pitchFamily="18" charset="0"/>
                        </a:rPr>
                        <a:t>Payable tax </a:t>
                      </a:r>
                      <a:endParaRPr lang="en-US" sz="2000" dirty="0">
                        <a:solidFill>
                          <a:schemeClr val="tx1"/>
                        </a:solidFill>
                        <a:latin typeface="Palatino Linotype" panose="02040502050505030304" pitchFamily="18" charset="0"/>
                      </a:endParaRPr>
                    </a:p>
                  </a:txBody>
                  <a:tcPr/>
                </a:tc>
                <a:tc>
                  <a:txBody>
                    <a:bodyPr/>
                    <a:lstStyle/>
                    <a:p>
                      <a:pPr algn="l"/>
                      <a:r>
                        <a:rPr lang="en-US" sz="2000" dirty="0" smtClean="0">
                          <a:solidFill>
                            <a:schemeClr val="accent4">
                              <a:lumMod val="75000"/>
                            </a:schemeClr>
                          </a:solidFill>
                          <a:effectLst/>
                          <a:latin typeface="Palatino Linotype" panose="02040502050505030304" pitchFamily="18" charset="0"/>
                        </a:rPr>
                        <a:t>450,000    @ 4</a:t>
                      </a:r>
                      <a:r>
                        <a:rPr lang="en-US" sz="2000" dirty="0">
                          <a:solidFill>
                            <a:schemeClr val="accent4">
                              <a:lumMod val="75000"/>
                            </a:schemeClr>
                          </a:solidFill>
                          <a:effectLst/>
                          <a:latin typeface="Palatino Linotype" panose="02040502050505030304" pitchFamily="18" charset="0"/>
                        </a:rPr>
                        <a:t>%</a:t>
                      </a:r>
                      <a:endParaRPr lang="en-US" sz="2000" dirty="0">
                        <a:solidFill>
                          <a:schemeClr val="accent4">
                            <a:lumMod val="75000"/>
                          </a:schemeClr>
                        </a:solidFill>
                        <a:latin typeface="Palatino Linotype" panose="02040502050505030304" pitchFamily="18" charset="0"/>
                      </a:endParaRPr>
                    </a:p>
                  </a:txBody>
                  <a:tcPr/>
                </a:tc>
                <a:tc>
                  <a:txBody>
                    <a:bodyPr/>
                    <a:lstStyle/>
                    <a:p>
                      <a:pPr algn="r"/>
                      <a:r>
                        <a:rPr lang="en-US" sz="2000" dirty="0">
                          <a:solidFill>
                            <a:srgbClr val="00B050"/>
                          </a:solidFill>
                          <a:effectLst/>
                          <a:latin typeface="Palatino Linotype" panose="02040502050505030304" pitchFamily="18" charset="0"/>
                        </a:rPr>
                        <a:t>18,000 </a:t>
                      </a:r>
                      <a:endParaRPr lang="en-US" sz="2000" dirty="0">
                        <a:solidFill>
                          <a:srgbClr val="00B050"/>
                        </a:solidFill>
                        <a:latin typeface="Palatino Linotype" panose="02040502050505030304" pitchFamily="18" charset="0"/>
                      </a:endParaRPr>
                    </a:p>
                  </a:txBody>
                  <a:tcPr/>
                </a:tc>
                <a:tc>
                  <a:txBody>
                    <a:bodyPr/>
                    <a:lstStyle/>
                    <a:p>
                      <a:pPr algn="ctr"/>
                      <a:endParaRPr lang="en-US" sz="2000" dirty="0">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r>
              <a:tr h="514352">
                <a:tc>
                  <a:txBody>
                    <a:bodyPr/>
                    <a:lstStyle/>
                    <a:p>
                      <a:endParaRPr lang="en-US" sz="2000" dirty="0">
                        <a:solidFill>
                          <a:schemeClr val="tx1"/>
                        </a:solidFill>
                        <a:latin typeface="Palatino Linotype" panose="02040502050505030304" pitchFamily="18" charset="0"/>
                      </a:endParaRPr>
                    </a:p>
                  </a:txBody>
                  <a:tcPr/>
                </a:tc>
                <a:tc>
                  <a:txBody>
                    <a:bodyPr/>
                    <a:lstStyle/>
                    <a:p>
                      <a:pPr algn="l"/>
                      <a:r>
                        <a:rPr lang="en-US" sz="2000" dirty="0" smtClean="0">
                          <a:solidFill>
                            <a:schemeClr val="accent4">
                              <a:lumMod val="75000"/>
                            </a:schemeClr>
                          </a:solidFill>
                          <a:effectLst/>
                          <a:latin typeface="Palatino Linotype" panose="02040502050505030304" pitchFamily="18" charset="0"/>
                        </a:rPr>
                        <a:t>450,000    @ 8</a:t>
                      </a:r>
                      <a:r>
                        <a:rPr lang="en-US" sz="2000" dirty="0">
                          <a:solidFill>
                            <a:schemeClr val="accent4">
                              <a:lumMod val="75000"/>
                            </a:schemeClr>
                          </a:solidFill>
                          <a:effectLst/>
                          <a:latin typeface="Palatino Linotype" panose="02040502050505030304" pitchFamily="18" charset="0"/>
                        </a:rPr>
                        <a:t>%</a:t>
                      </a:r>
                      <a:endParaRPr lang="en-US" sz="2000" dirty="0">
                        <a:solidFill>
                          <a:schemeClr val="accent4">
                            <a:lumMod val="75000"/>
                          </a:schemeClr>
                        </a:solidFill>
                        <a:latin typeface="Palatino Linotype" panose="02040502050505030304" pitchFamily="18" charset="0"/>
                      </a:endParaRPr>
                    </a:p>
                  </a:txBody>
                  <a:tcPr/>
                </a:tc>
                <a:tc>
                  <a:txBody>
                    <a:bodyPr/>
                    <a:lstStyle/>
                    <a:p>
                      <a:pPr algn="r"/>
                      <a:r>
                        <a:rPr lang="en-US" sz="2000" dirty="0">
                          <a:solidFill>
                            <a:srgbClr val="00B050"/>
                          </a:solidFill>
                          <a:effectLst/>
                          <a:latin typeface="Palatino Linotype" panose="02040502050505030304" pitchFamily="18" charset="0"/>
                        </a:rPr>
                        <a:t>36,000 </a:t>
                      </a:r>
                      <a:endParaRPr lang="en-US" sz="2000" dirty="0">
                        <a:solidFill>
                          <a:srgbClr val="00B050"/>
                        </a:solidFill>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r>
              <a:tr h="514352">
                <a:tc>
                  <a:txBody>
                    <a:bodyPr/>
                    <a:lstStyle/>
                    <a:p>
                      <a:endParaRPr lang="en-US" sz="2000" dirty="0">
                        <a:solidFill>
                          <a:schemeClr val="tx1"/>
                        </a:solidFill>
                        <a:latin typeface="Palatino Linotype" panose="02040502050505030304" pitchFamily="18" charset="0"/>
                      </a:endParaRPr>
                    </a:p>
                  </a:txBody>
                  <a:tcPr/>
                </a:tc>
                <a:tc>
                  <a:txBody>
                    <a:bodyPr/>
                    <a:lstStyle/>
                    <a:p>
                      <a:pPr algn="l"/>
                      <a:r>
                        <a:rPr lang="en-US" sz="2000" dirty="0" smtClean="0">
                          <a:solidFill>
                            <a:schemeClr val="accent4">
                              <a:lumMod val="75000"/>
                            </a:schemeClr>
                          </a:solidFill>
                          <a:effectLst/>
                          <a:latin typeface="Palatino Linotype" panose="02040502050505030304" pitchFamily="18" charset="0"/>
                        </a:rPr>
                        <a:t>450,000  @ 12</a:t>
                      </a:r>
                      <a:r>
                        <a:rPr lang="en-US" sz="2000" dirty="0">
                          <a:solidFill>
                            <a:schemeClr val="accent4">
                              <a:lumMod val="75000"/>
                            </a:schemeClr>
                          </a:solidFill>
                          <a:effectLst/>
                          <a:latin typeface="Palatino Linotype" panose="02040502050505030304" pitchFamily="18" charset="0"/>
                        </a:rPr>
                        <a:t>%</a:t>
                      </a:r>
                      <a:endParaRPr lang="en-US" sz="2000" dirty="0">
                        <a:solidFill>
                          <a:schemeClr val="accent4">
                            <a:lumMod val="75000"/>
                          </a:schemeClr>
                        </a:solidFill>
                        <a:latin typeface="Palatino Linotype" panose="02040502050505030304" pitchFamily="18" charset="0"/>
                      </a:endParaRPr>
                    </a:p>
                  </a:txBody>
                  <a:tcPr/>
                </a:tc>
                <a:tc>
                  <a:txBody>
                    <a:bodyPr/>
                    <a:lstStyle/>
                    <a:p>
                      <a:pPr algn="r"/>
                      <a:r>
                        <a:rPr lang="en-US" sz="2000" dirty="0">
                          <a:solidFill>
                            <a:srgbClr val="00B050"/>
                          </a:solidFill>
                          <a:effectLst/>
                          <a:latin typeface="Palatino Linotype" panose="02040502050505030304" pitchFamily="18" charset="0"/>
                        </a:rPr>
                        <a:t>54,000 </a:t>
                      </a:r>
                      <a:endParaRPr lang="en-US" sz="2000" dirty="0">
                        <a:solidFill>
                          <a:srgbClr val="00B050"/>
                        </a:solidFill>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c>
                  <a:txBody>
                    <a:bodyPr/>
                    <a:lstStyle/>
                    <a:p>
                      <a:pPr algn="ctr"/>
                      <a:endParaRPr lang="en-US" sz="2000" dirty="0">
                        <a:solidFill>
                          <a:schemeClr val="bg1"/>
                        </a:solidFill>
                        <a:latin typeface="Palatino Linotype" panose="02040502050505030304" pitchFamily="18" charset="0"/>
                      </a:endParaRPr>
                    </a:p>
                  </a:txBody>
                  <a:tcPr/>
                </a:tc>
              </a:tr>
              <a:tr h="514352">
                <a:tc>
                  <a:txBody>
                    <a:bodyPr/>
                    <a:lstStyle/>
                    <a:p>
                      <a:endParaRPr lang="en-US" sz="2000" dirty="0">
                        <a:solidFill>
                          <a:schemeClr val="tx1"/>
                        </a:solidFill>
                        <a:latin typeface="Palatino Linotype" panose="02040502050505030304" pitchFamily="18" charset="0"/>
                      </a:endParaRPr>
                    </a:p>
                  </a:txBody>
                  <a:tcPr/>
                </a:tc>
                <a:tc>
                  <a:txBody>
                    <a:bodyPr/>
                    <a:lstStyle/>
                    <a:p>
                      <a:pPr algn="l"/>
                      <a:r>
                        <a:rPr lang="en-US" sz="2000" dirty="0" smtClean="0">
                          <a:solidFill>
                            <a:schemeClr val="accent4">
                              <a:lumMod val="75000"/>
                            </a:schemeClr>
                          </a:solidFill>
                          <a:effectLst/>
                          <a:latin typeface="Palatino Linotype" panose="02040502050505030304" pitchFamily="18" charset="0"/>
                        </a:rPr>
                        <a:t>184,406  @ 16</a:t>
                      </a:r>
                      <a:r>
                        <a:rPr lang="en-US" sz="2000" dirty="0">
                          <a:solidFill>
                            <a:schemeClr val="accent4">
                              <a:lumMod val="75000"/>
                            </a:schemeClr>
                          </a:solidFill>
                          <a:effectLst/>
                          <a:latin typeface="Palatino Linotype" panose="02040502050505030304" pitchFamily="18" charset="0"/>
                        </a:rPr>
                        <a:t>%</a:t>
                      </a:r>
                      <a:endParaRPr lang="en-US" sz="2000" dirty="0">
                        <a:solidFill>
                          <a:schemeClr val="accent4">
                            <a:lumMod val="75000"/>
                          </a:schemeClr>
                        </a:solidFill>
                        <a:latin typeface="Palatino Linotype" panose="02040502050505030304" pitchFamily="18" charset="0"/>
                      </a:endParaRPr>
                    </a:p>
                  </a:txBody>
                  <a:tcPr/>
                </a:tc>
                <a:tc>
                  <a:txBody>
                    <a:bodyPr/>
                    <a:lstStyle/>
                    <a:p>
                      <a:pPr algn="r"/>
                      <a:r>
                        <a:rPr lang="en-US" sz="2000" dirty="0" smtClean="0">
                          <a:solidFill>
                            <a:srgbClr val="00B050"/>
                          </a:solidFill>
                          <a:effectLst/>
                          <a:latin typeface="Palatino Linotype" panose="02040502050505030304" pitchFamily="18" charset="0"/>
                        </a:rPr>
                        <a:t>29,505</a:t>
                      </a:r>
                      <a:endParaRPr lang="en-US" sz="2000" dirty="0">
                        <a:solidFill>
                          <a:srgbClr val="00B050"/>
                        </a:solidFill>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txBody>
                  <a:tcPr/>
                </a:tc>
                <a:tc>
                  <a:txBody>
                    <a:bodyPr/>
                    <a:lstStyle/>
                    <a:p>
                      <a:pPr algn="ctr"/>
                      <a:endParaRPr lang="en-US" sz="2000" dirty="0">
                        <a:solidFill>
                          <a:schemeClr val="bg1"/>
                        </a:solidFill>
                        <a:latin typeface="Palatino Linotype" panose="02040502050505030304" pitchFamily="18" charset="0"/>
                      </a:endParaRPr>
                    </a:p>
                  </a:txBody>
                  <a:tcPr/>
                </a:tc>
              </a:tr>
              <a:tr h="514352">
                <a:tc>
                  <a:txBody>
                    <a:bodyPr/>
                    <a:lstStyle/>
                    <a:p>
                      <a:r>
                        <a:rPr lang="en-US" sz="2000" b="1" dirty="0">
                          <a:solidFill>
                            <a:schemeClr val="tx1"/>
                          </a:solidFill>
                          <a:latin typeface="Palatino Linotype" panose="02040502050505030304" pitchFamily="18" charset="0"/>
                        </a:rPr>
                        <a:t>Total Payable Tax </a:t>
                      </a:r>
                    </a:p>
                  </a:txBody>
                  <a:tcPr/>
                </a:tc>
                <a:tc>
                  <a:txBody>
                    <a:bodyPr/>
                    <a:lstStyle/>
                    <a:p>
                      <a:pPr algn="ctr"/>
                      <a:r>
                        <a:rPr lang="en-US" sz="2000" b="1" dirty="0" smtClean="0">
                          <a:solidFill>
                            <a:srgbClr val="C00000"/>
                          </a:solidFill>
                          <a:effectLst/>
                          <a:latin typeface="Palatino Linotype" panose="02040502050505030304" pitchFamily="18" charset="0"/>
                        </a:rPr>
                        <a:t>S8 &amp;</a:t>
                      </a:r>
                      <a:r>
                        <a:rPr lang="en-US" sz="2000" b="1" baseline="0" dirty="0" smtClean="0">
                          <a:solidFill>
                            <a:srgbClr val="C00000"/>
                          </a:solidFill>
                          <a:effectLst/>
                          <a:latin typeface="Palatino Linotype" panose="02040502050505030304" pitchFamily="18" charset="0"/>
                        </a:rPr>
                        <a:t> </a:t>
                      </a:r>
                      <a:r>
                        <a:rPr lang="en-US" sz="2000" b="1" dirty="0" smtClean="0">
                          <a:solidFill>
                            <a:srgbClr val="C00000"/>
                          </a:solidFill>
                          <a:effectLst/>
                          <a:latin typeface="Palatino Linotype" panose="02040502050505030304" pitchFamily="18" charset="0"/>
                        </a:rPr>
                        <a:t>R</a:t>
                      </a:r>
                      <a:endParaRPr lang="en-US" sz="2000" dirty="0">
                        <a:latin typeface="Palatino Linotype" panose="0204050205050503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effectLst/>
                          <a:latin typeface="Palatino Linotype" panose="02040502050505030304" pitchFamily="18" charset="0"/>
                        </a:rPr>
                        <a:t>137,505 </a:t>
                      </a:r>
                      <a:endParaRPr lang="en-US" sz="2000" b="1" dirty="0">
                        <a:solidFill>
                          <a:srgbClr val="00B050"/>
                        </a:solidFill>
                        <a:effectLst/>
                        <a:latin typeface="Palatino Linotype" panose="02040502050505030304" pitchFamily="18" charset="0"/>
                      </a:endParaRPr>
                    </a:p>
                  </a:txBody>
                  <a:tcPr/>
                </a:tc>
                <a:tc>
                  <a:txBody>
                    <a:bodyPr/>
                    <a:lstStyle/>
                    <a:p>
                      <a:pPr algn="r"/>
                      <a:endParaRPr lang="en-US" sz="2000" b="1" dirty="0">
                        <a:latin typeface="Palatino Linotype" panose="02040502050505030304" pitchFamily="18" charset="0"/>
                      </a:endParaRPr>
                    </a:p>
                  </a:txBody>
                  <a:tcPr/>
                </a:tc>
                <a:tc>
                  <a:txBody>
                    <a:bodyPr/>
                    <a:lstStyle/>
                    <a:p>
                      <a:pPr algn="r"/>
                      <a:endParaRPr lang="en-US" sz="2000" b="1" dirty="0">
                        <a:latin typeface="Palatino Linotype" panose="02040502050505030304" pitchFamily="18" charset="0"/>
                      </a:endParaRPr>
                    </a:p>
                  </a:txBody>
                  <a:tcPr/>
                </a:tc>
              </a:tr>
              <a:tr h="514352">
                <a:tc>
                  <a:txBody>
                    <a:bodyPr/>
                    <a:lstStyle/>
                    <a:p>
                      <a:endParaRPr lang="en-US" sz="1800" b="1" dirty="0">
                        <a:latin typeface="Times New Roman" pitchFamily="18" charset="0"/>
                        <a:cs typeface="Times New Roman" pitchFamily="18" charset="0"/>
                      </a:endParaRPr>
                    </a:p>
                  </a:txBody>
                  <a:tcPr/>
                </a:tc>
                <a:tc>
                  <a:txBody>
                    <a:bodyPr/>
                    <a:lstStyle/>
                    <a:p>
                      <a:pPr algn="ctr"/>
                      <a:endParaRPr lang="en-US" sz="1800" dirty="0">
                        <a:solidFill>
                          <a:schemeClr val="bg1"/>
                        </a:solidFill>
                        <a:latin typeface="Times New Roman" pitchFamily="18" charset="0"/>
                        <a:cs typeface="Times New Roman"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b="0" dirty="0">
                        <a:solidFill>
                          <a:srgbClr val="00B050"/>
                        </a:solidFill>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b="1" dirty="0">
                        <a:solidFill>
                          <a:srgbClr val="00B0F0"/>
                        </a:solidFill>
                        <a:latin typeface="Times New Roman" pitchFamily="18" charset="0"/>
                        <a:cs typeface="Times New Roman" pitchFamily="18" charset="0"/>
                      </a:endParaRPr>
                    </a:p>
                  </a:txBody>
                  <a:tcPr/>
                </a:tc>
              </a:tr>
            </a:tbl>
          </a:graphicData>
        </a:graphic>
      </p:graphicFrame>
      <p:sp>
        <p:nvSpPr>
          <p:cNvPr id="5" name="Title 4"/>
          <p:cNvSpPr txBox="1">
            <a:spLocks noGrp="1"/>
          </p:cNvSpPr>
          <p:nvPr>
            <p:ph type="title"/>
          </p:nvPr>
        </p:nvSpPr>
        <p:spPr>
          <a:xfrm>
            <a:off x="500034" y="0"/>
            <a:ext cx="8229600" cy="707886"/>
          </a:xfrm>
          <a:prstGeom prst="rect">
            <a:avLst/>
          </a:prstGeom>
          <a:noFill/>
        </p:spPr>
        <p:txBody>
          <a:bodyPr wrap="square" rtlCol="0">
            <a:spAutoFit/>
          </a:bodyPr>
          <a:lstStyle/>
          <a:p>
            <a:pPr algn="ctr"/>
            <a:r>
              <a:rPr lang="en-US" sz="4000" b="1" dirty="0" smtClean="0">
                <a:solidFill>
                  <a:srgbClr val="7030A0"/>
                </a:solidFill>
                <a:latin typeface="Palatino Linotype" panose="02040502050505030304" pitchFamily="18" charset="0"/>
              </a:rPr>
              <a:t>Taxable Income &amp; Tax Payable</a:t>
            </a:r>
            <a:endParaRPr lang="en-US" sz="4000" b="1" dirty="0">
              <a:solidFill>
                <a:srgbClr val="7030A0"/>
              </a:solidFill>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20\Pictures\download.jpg"/>
          <p:cNvPicPr>
            <a:picLocks noGrp="1" noChangeAspect="1" noChangeArrowheads="1"/>
          </p:cNvPicPr>
          <p:nvPr>
            <p:ph idx="1"/>
          </p:nvPr>
        </p:nvPicPr>
        <p:blipFill>
          <a:blip r:embed="rId2" cstate="print"/>
          <a:srcRect/>
          <a:stretch>
            <a:fillRect/>
          </a:stretch>
        </p:blipFill>
        <p:spPr bwMode="auto">
          <a:xfrm>
            <a:off x="990600" y="871268"/>
            <a:ext cx="7239000" cy="5681932"/>
          </a:xfrm>
          <a:prstGeom prst="rect">
            <a:avLst/>
          </a:prstGeom>
          <a:noFill/>
        </p:spPr>
      </p:pic>
      <p:sp>
        <p:nvSpPr>
          <p:cNvPr id="5" name="Rectangle 4"/>
          <p:cNvSpPr/>
          <p:nvPr/>
        </p:nvSpPr>
        <p:spPr>
          <a:xfrm>
            <a:off x="990600" y="6096000"/>
            <a:ext cx="7239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W.M.G.Kumarathunga</a:t>
            </a:r>
            <a:r>
              <a:rPr lang="en-US" sz="2800" b="1" dirty="0"/>
              <a:t>. </a:t>
            </a:r>
            <a:r>
              <a:rPr lang="en-US" sz="1400" b="1" dirty="0" err="1" smtClean="0">
                <a:solidFill>
                  <a:srgbClr val="FFC000"/>
                </a:solidFill>
              </a:rPr>
              <a:t>B.Sc</a:t>
            </a:r>
            <a:r>
              <a:rPr lang="en-US" sz="1400" b="1" dirty="0" smtClean="0">
                <a:solidFill>
                  <a:srgbClr val="FFC000"/>
                </a:solidFill>
              </a:rPr>
              <a:t> </a:t>
            </a:r>
            <a:r>
              <a:rPr lang="en-US" sz="1400" b="1" dirty="0">
                <a:solidFill>
                  <a:srgbClr val="FFC000"/>
                </a:solidFill>
              </a:rPr>
              <a:t>(Honors), </a:t>
            </a:r>
            <a:r>
              <a:rPr lang="en-US" sz="1400" b="1" dirty="0" smtClean="0">
                <a:solidFill>
                  <a:srgbClr val="FFC000"/>
                </a:solidFill>
              </a:rPr>
              <a:t>MA(Economics), </a:t>
            </a:r>
            <a:r>
              <a:rPr lang="en-US" sz="1400" b="1" dirty="0">
                <a:solidFill>
                  <a:srgbClr val="FFC000"/>
                </a:solidFill>
              </a:rPr>
              <a:t>MBA ( Taxation)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Employment Income</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sz="4000" dirty="0" smtClean="0">
                <a:solidFill>
                  <a:srgbClr val="FFFF00"/>
                </a:solidFill>
              </a:rPr>
              <a:t>An individual’s gains and Profits from employment for that year of assessment.</a:t>
            </a:r>
          </a:p>
          <a:p>
            <a:pPr algn="just">
              <a:buFont typeface="Wingdings" pitchFamily="2" charset="2"/>
              <a:buChar char="ü"/>
            </a:pPr>
            <a:r>
              <a:rPr lang="en-US" sz="4000" dirty="0" smtClean="0">
                <a:solidFill>
                  <a:srgbClr val="FFFF00"/>
                </a:solidFill>
              </a:rPr>
              <a:t> </a:t>
            </a:r>
            <a:r>
              <a:rPr lang="en-US" sz="4000" dirty="0" smtClean="0">
                <a:solidFill>
                  <a:srgbClr val="0070C0"/>
                </a:solidFill>
              </a:rPr>
              <a:t>Payments of salary ,wages ,leave pay, overtime pay , fees pensions , commissions, gratuities, bonuses, personal allowance , cost of living, subsistence, rent, entertainment , travel allowance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Relief for Employment Income</a:t>
            </a:r>
            <a:endParaRPr lang="en-US" dirty="0">
              <a:solidFill>
                <a:srgbClr val="FFC000"/>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Before 01.01.2020</a:t>
            </a:r>
          </a:p>
          <a:p>
            <a:pPr>
              <a:buFont typeface="Wingdings" pitchFamily="2" charset="2"/>
              <a:buChar char="ü"/>
            </a:pPr>
            <a:r>
              <a:rPr lang="en-US" dirty="0" smtClean="0">
                <a:solidFill>
                  <a:srgbClr val="FFFF00"/>
                </a:solidFill>
              </a:rPr>
              <a:t>  500,000 personnel relief &amp; 700,000 Qualifying payments  Total = 1,200,000  per year of assessment</a:t>
            </a:r>
          </a:p>
          <a:p>
            <a:pPr>
              <a:buNone/>
            </a:pPr>
            <a:r>
              <a:rPr lang="en-US" dirty="0" smtClean="0">
                <a:solidFill>
                  <a:srgbClr val="FF0000"/>
                </a:solidFill>
              </a:rPr>
              <a:t>After 01.01.2020</a:t>
            </a:r>
          </a:p>
          <a:p>
            <a:pPr>
              <a:buFont typeface="Wingdings" pitchFamily="2" charset="2"/>
              <a:buChar char="ü"/>
            </a:pPr>
            <a:r>
              <a:rPr lang="en-US" dirty="0" smtClean="0">
                <a:solidFill>
                  <a:srgbClr val="FF0000"/>
                </a:solidFill>
              </a:rPr>
              <a:t>  Compulsory 3,000,000 personnel relief &amp; Maximum expenditure occurred 1,200,000 Expenditure relief  for Y/A. </a:t>
            </a:r>
          </a:p>
          <a:p>
            <a:pPr>
              <a:buNone/>
            </a:pPr>
            <a:endParaRPr lang="en-U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Expenditure relief</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C000"/>
                </a:solidFill>
              </a:rPr>
              <a:t> Health expenditure including the contributions to medical insurance</a:t>
            </a:r>
          </a:p>
          <a:p>
            <a:r>
              <a:rPr lang="en-US" dirty="0" smtClean="0">
                <a:solidFill>
                  <a:srgbClr val="FFC000"/>
                </a:solidFill>
              </a:rPr>
              <a:t> Education expenditure incurred locally for such individual or on behalf of his children</a:t>
            </a:r>
          </a:p>
          <a:p>
            <a:r>
              <a:rPr lang="en-US" dirty="0" smtClean="0">
                <a:solidFill>
                  <a:srgbClr val="FFC000"/>
                </a:solidFill>
              </a:rPr>
              <a:t> Interest paid on housing loans</a:t>
            </a:r>
          </a:p>
          <a:p>
            <a:r>
              <a:rPr lang="en-US" dirty="0" smtClean="0">
                <a:solidFill>
                  <a:srgbClr val="FFC000"/>
                </a:solidFill>
              </a:rPr>
              <a:t> Contribution made to an Approved pension scheme</a:t>
            </a:r>
          </a:p>
          <a:p>
            <a:r>
              <a:rPr lang="en-US" dirty="0" smtClean="0">
                <a:solidFill>
                  <a:srgbClr val="FFC000"/>
                </a:solidFill>
              </a:rPr>
              <a:t> expenditure incurred for </a:t>
            </a:r>
            <a:r>
              <a:rPr lang="en-US" smtClean="0">
                <a:solidFill>
                  <a:srgbClr val="FFC000"/>
                </a:solidFill>
              </a:rPr>
              <a:t>the purchase </a:t>
            </a:r>
            <a:r>
              <a:rPr lang="en-US" dirty="0" smtClean="0">
                <a:solidFill>
                  <a:srgbClr val="FFC000"/>
                </a:solidFill>
              </a:rPr>
              <a:t>of equity or securities.</a:t>
            </a:r>
            <a:endParaRPr lang="en-US" dirty="0">
              <a:solidFill>
                <a:srgbClr val="FFC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Qualifying Payments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FF00"/>
                </a:solidFill>
              </a:rPr>
              <a:t> Donations made in money to an approved Charitable institution (1/4 of total AI) (1/3 of TI) or Rs.75,000/=  or donated amount which ever less.</a:t>
            </a:r>
          </a:p>
          <a:p>
            <a:r>
              <a:rPr lang="en-US" dirty="0" smtClean="0">
                <a:solidFill>
                  <a:srgbClr val="FFFF00"/>
                </a:solidFill>
              </a:rPr>
              <a:t> to Government</a:t>
            </a:r>
          </a:p>
          <a:p>
            <a:r>
              <a:rPr lang="en-US" dirty="0" smtClean="0">
                <a:solidFill>
                  <a:srgbClr val="FFFF00"/>
                </a:solidFill>
              </a:rPr>
              <a:t> un deducted balance brought forward from previous year  of assessment according to the IRD Act.n.10 of 2006</a:t>
            </a:r>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solidFill>
                  <a:srgbClr val="FFFF00"/>
                </a:solidFill>
              </a:rPr>
              <a:t>Exemptions for an Individuals</a:t>
            </a:r>
            <a:endParaRPr lang="en-US" dirty="0">
              <a:solidFill>
                <a:srgbClr val="FFFF00"/>
              </a:solidFill>
            </a:endParaRPr>
          </a:p>
        </p:txBody>
      </p:sp>
      <p:sp>
        <p:nvSpPr>
          <p:cNvPr id="3" name="Content Placeholder 2"/>
          <p:cNvSpPr>
            <a:spLocks noGrp="1"/>
          </p:cNvSpPr>
          <p:nvPr>
            <p:ph idx="1"/>
          </p:nvPr>
        </p:nvSpPr>
        <p:spPr>
          <a:xfrm>
            <a:off x="214282" y="1214422"/>
            <a:ext cx="8786874" cy="5357850"/>
          </a:xfrm>
        </p:spPr>
        <p:txBody>
          <a:bodyPr>
            <a:normAutofit/>
          </a:bodyPr>
          <a:lstStyle/>
          <a:p>
            <a:pPr>
              <a:buNone/>
            </a:pPr>
            <a:r>
              <a:rPr lang="en-US" dirty="0" smtClean="0">
                <a:solidFill>
                  <a:srgbClr val="FFC000"/>
                </a:solidFill>
                <a:latin typeface="Times New Roman" panose="02020603050405020304" pitchFamily="18" charset="0"/>
              </a:rPr>
              <a:t>1. gains and profits earned or derived by any person from- </a:t>
            </a:r>
          </a:p>
          <a:p>
            <a:pPr>
              <a:buNone/>
            </a:pPr>
            <a:endParaRPr lang="en-US" dirty="0" smtClean="0">
              <a:solidFill>
                <a:srgbClr val="FFC000"/>
              </a:solidFill>
              <a:latin typeface="Times New Roman" panose="02020603050405020304" pitchFamily="18" charset="0"/>
            </a:endParaRPr>
          </a:p>
          <a:p>
            <a:pPr marL="0" lvl="0" indent="0" algn="just">
              <a:lnSpc>
                <a:spcPct val="120000"/>
              </a:lnSpc>
              <a:spcBef>
                <a:spcPts val="1000"/>
              </a:spcBef>
              <a:buSzPct val="125000"/>
              <a:buNone/>
              <a:defRPr/>
            </a:pPr>
            <a:r>
              <a:rPr lang="en-US" dirty="0" smtClean="0">
                <a:solidFill>
                  <a:srgbClr val="00B050"/>
                </a:solidFill>
                <a:latin typeface="Times New Roman" panose="02020603050405020304" pitchFamily="18" charset="0"/>
              </a:rPr>
              <a:t>The sale of produce of an undertaking for agro farming of such person without subjecting such produce to any process of production or manufacture, with effect from April 1, 2019.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1787</Words>
  <Application>Microsoft Office PowerPoint</Application>
  <PresentationFormat>On-screen Show (4:3)</PresentationFormat>
  <Paragraphs>477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Return of Income – 2019/2020  Individual  </vt:lpstr>
      <vt:lpstr>Outline</vt:lpstr>
      <vt:lpstr>Introduction</vt:lpstr>
      <vt:lpstr>Source of the Income Liability for Income Tax</vt:lpstr>
      <vt:lpstr>Employment Income</vt:lpstr>
      <vt:lpstr>Relief for Employment Income</vt:lpstr>
      <vt:lpstr>Expenditure relief</vt:lpstr>
      <vt:lpstr>Qualifying Payments</vt:lpstr>
      <vt:lpstr>Exemptions for an Individuals</vt:lpstr>
      <vt:lpstr>Exemptions for an Individuals</vt:lpstr>
      <vt:lpstr>Tax Rates</vt:lpstr>
      <vt:lpstr>After 01.01.2020</vt:lpstr>
      <vt:lpstr>Estimate Retun </vt:lpstr>
      <vt:lpstr>Self Assessment Due Dates</vt:lpstr>
      <vt:lpstr>E-Payments</vt:lpstr>
      <vt:lpstr>Steps to follow in making online fund transfers in respect of tax payments</vt:lpstr>
      <vt:lpstr>Listed Banks</vt:lpstr>
      <vt:lpstr>List of Tax Type Code</vt:lpstr>
      <vt:lpstr>A typical Online Fund Transfer  Confirmation is shown below </vt:lpstr>
      <vt:lpstr>For any assistance or clarification</vt:lpstr>
      <vt:lpstr>E- Filing</vt:lpstr>
      <vt:lpstr> Log in to the   :  www.ird.gov.lk </vt:lpstr>
      <vt:lpstr> Access to  to  e-services </vt:lpstr>
      <vt:lpstr>Click access to e-services</vt:lpstr>
      <vt:lpstr>Proceed to Login :</vt:lpstr>
      <vt:lpstr>I am logging in my personal tax matters</vt:lpstr>
      <vt:lpstr>Enter relevant details</vt:lpstr>
      <vt:lpstr>Change of PIN Detail</vt:lpstr>
      <vt:lpstr>Change PIN Successfully</vt:lpstr>
      <vt:lpstr>Now you are in the portal</vt:lpstr>
      <vt:lpstr>Start the return filing</vt:lpstr>
      <vt:lpstr>Slide 32</vt:lpstr>
      <vt:lpstr>Are you sure to begin the tax filing</vt:lpstr>
      <vt:lpstr>Individual income tax – main return</vt:lpstr>
      <vt:lpstr>Slide 35</vt:lpstr>
      <vt:lpstr>Assessable Income</vt:lpstr>
      <vt:lpstr>Relief</vt:lpstr>
      <vt:lpstr>Taxable Income &amp; Tax Payable</vt:lpstr>
      <vt:lpstr>Slide 39</vt:lpstr>
      <vt:lpstr>Assessable Income</vt:lpstr>
      <vt:lpstr>Relief</vt:lpstr>
      <vt:lpstr>Taxable Income &amp; Tax Payable</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005242</dc:creator>
  <cp:lastModifiedBy>2020</cp:lastModifiedBy>
  <cp:revision>184</cp:revision>
  <dcterms:created xsi:type="dcterms:W3CDTF">2020-06-16T09:06:49Z</dcterms:created>
  <dcterms:modified xsi:type="dcterms:W3CDTF">2020-12-02T12:30:55Z</dcterms:modified>
</cp:coreProperties>
</file>