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7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The alternative Methods used to communicate with such patients?</a:t>
            </a:r>
          </a:p>
        </c:rich>
      </c:tx>
      <c:layout>
        <c:manualLayout>
          <c:xMode val="edge"/>
          <c:yMode val="edge"/>
          <c:x val="0.1712086495944764"/>
          <c:y val="0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0932327209098869"/>
          <c:y val="0.17491555403400666"/>
          <c:w val="0.33413134295713032"/>
          <c:h val="0.58109798775153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alternative Methods used to communicate with such patients?</c:v>
                </c:pt>
              </c:strCache>
            </c:strRef>
          </c:tx>
          <c:dPt>
            <c:idx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DA-42CB-9CEF-8F6CAE52686B}"/>
              </c:ext>
            </c:extLst>
          </c:dPt>
          <c:dPt>
            <c:idx val="1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DA-42CB-9CEF-8F6CAE52686B}"/>
              </c:ext>
            </c:extLst>
          </c:dPt>
          <c:dPt>
            <c:idx val="2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DA-42CB-9CEF-8F6CAE52686B}"/>
              </c:ext>
            </c:extLst>
          </c:dPt>
          <c:dPt>
            <c:idx val="3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9C-49A8-BFD8-96FB9F3B3328}"/>
              </c:ext>
            </c:extLst>
          </c:dPt>
          <c:dLbls>
            <c:dLbl>
              <c:idx val="3"/>
              <c:layout>
                <c:manualLayout>
                  <c:x val="2.3936760263457636E-2"/>
                  <c:y val="5.2731839517803511E-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39C-49A8-BFD8-96FB9F3B33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Bye stander as  translator</c:v>
                </c:pt>
                <c:pt idx="1">
                  <c:v>Sign Language</c:v>
                </c:pt>
                <c:pt idx="2">
                  <c:v>Proceed to Examination without history</c:v>
                </c:pt>
                <c:pt idx="3">
                  <c:v>Get seniors help to manage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0.91400000000000003</c:v>
                </c:pt>
                <c:pt idx="1">
                  <c:v>7.400000000000001E-2</c:v>
                </c:pt>
                <c:pt idx="2">
                  <c:v>5.000000000000001E-3</c:v>
                </c:pt>
                <c:pt idx="3">
                  <c:v>7.0000000000000019E-3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9C-49A8-BFD8-96FB9F3B3328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86659834800061741"/>
          <c:w val="0.95003254593175845"/>
          <c:h val="0.11869576964644128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5.0101596675415576E-2"/>
          <c:y val="0.10959964764678391"/>
          <c:w val="0.3534944225721785"/>
          <c:h val="0.58108672203645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kind of course is prefered?</c:v>
                </c:pt>
              </c:strCache>
            </c:strRef>
          </c:tx>
          <c:dPt>
            <c:idx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BA-4FD1-B7FE-BCA33305074A}"/>
              </c:ext>
            </c:extLst>
          </c:dPt>
          <c:dPt>
            <c:idx val="1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BA-4FD1-B7FE-BCA33305074A}"/>
              </c:ext>
            </c:extLst>
          </c:dPt>
          <c:dPt>
            <c:idx val="2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BA-4FD1-B7FE-BCA33305074A}"/>
              </c:ext>
            </c:extLst>
          </c:dPt>
          <c:dPt>
            <c:idx val="3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BA-4FD1-B7FE-BCA3330507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Residential training 
</c:v>
                </c:pt>
                <c:pt idx="1">
                  <c:v>Distance online course </c:v>
                </c:pt>
                <c:pt idx="2">
                  <c:v>Part time course </c:v>
                </c:pt>
                <c:pt idx="3">
                  <c:v>Other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648</c:v>
                </c:pt>
                <c:pt idx="1">
                  <c:v>38</c:v>
                </c:pt>
                <c:pt idx="2">
                  <c:v>79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37-4AD0-AC2C-E7644307007D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67774642752989245"/>
          <c:w val="1"/>
          <c:h val="0.32225351432297961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8.9994313210848664E-2"/>
          <c:y val="0.12138235309905455"/>
          <c:w val="0.36862259405074371"/>
          <c:h val="0.646191046570745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kind of course materials is prefered?</c:v>
                </c:pt>
              </c:strCache>
            </c:strRef>
          </c:tx>
          <c:dPt>
            <c:idx val="0"/>
            <c:spPr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EC-414B-B16F-643978D1C995}"/>
              </c:ext>
            </c:extLst>
          </c:dPt>
          <c:dPt>
            <c:idx val="1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EC-414B-B16F-643978D1C995}"/>
              </c:ext>
            </c:extLst>
          </c:dPt>
          <c:dPt>
            <c:idx val="2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EC-414B-B16F-643978D1C995}"/>
              </c:ext>
            </c:extLst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EC-414B-B16F-643978D1C995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B3C96238-3D0D-4FFA-97B0-81555957B0C7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inEnd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6EC-414B-B16F-643978D1C99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Audio-visual</c:v>
                </c:pt>
                <c:pt idx="1">
                  <c:v>Booklets</c:v>
                </c:pt>
                <c:pt idx="2">
                  <c:v>Web site</c:v>
                </c:pt>
                <c:pt idx="3">
                  <c:v>CD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0.47400000000000003</c:v>
                </c:pt>
                <c:pt idx="1">
                  <c:v>0.4240000000000001</c:v>
                </c:pt>
                <c:pt idx="2">
                  <c:v>7.3999999999999996E-2</c:v>
                </c:pt>
                <c:pt idx="3">
                  <c:v>2.5999999999999999E-2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6EC-414B-B16F-643978D1C995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259733158355204E-2"/>
          <c:y val="0.88352827594456984"/>
          <c:w val="0.82314709098862648"/>
          <c:h val="9.6994077721943558E-2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208F-AD33-45C0-A9A7-99BD437450BD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19E5-43D7-4CCF-98DD-78F4C72BB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" y="76200"/>
            <a:ext cx="8572500" cy="54102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>
                <a:solidFill>
                  <a:schemeClr val="tx1"/>
                </a:solidFill>
              </a:rPr>
              <a:t>A STUDY TO DESCRIBE PERCEPTION REGARDING THE NATIVE LANGUAGE TRAINING PROGRAMME PRIOR TO INTERNSHIP AMONG </a:t>
            </a:r>
            <a:r>
              <a:rPr lang="en-US" sz="3600" b="1" dirty="0" smtClean="0">
                <a:solidFill>
                  <a:schemeClr val="tx1"/>
                </a:solidFill>
              </a:rPr>
              <a:t>THE MEDICAL </a:t>
            </a:r>
            <a:r>
              <a:rPr lang="en-US" sz="3600" b="1" dirty="0">
                <a:solidFill>
                  <a:schemeClr val="tx1"/>
                </a:solidFill>
              </a:rPr>
              <a:t>OFFICERS</a:t>
            </a:r>
          </a:p>
          <a:p>
            <a:r>
              <a:rPr lang="en-US" sz="2400" i="1" dirty="0" err="1">
                <a:solidFill>
                  <a:schemeClr val="tx1"/>
                </a:solidFill>
              </a:rPr>
              <a:t>Padeniya</a:t>
            </a:r>
            <a:r>
              <a:rPr lang="en-US" sz="2400" i="1" dirty="0">
                <a:solidFill>
                  <a:schemeClr val="tx1"/>
                </a:solidFill>
              </a:rPr>
              <a:t> PSMAB</a:t>
            </a:r>
            <a:r>
              <a:rPr lang="en-US" sz="2400" i="1" baseline="30000" dirty="0">
                <a:solidFill>
                  <a:schemeClr val="tx1"/>
                </a:solidFill>
              </a:rPr>
              <a:t>1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Colambage</a:t>
            </a:r>
            <a:r>
              <a:rPr lang="en-US" sz="2400" i="1" dirty="0">
                <a:solidFill>
                  <a:schemeClr val="tx1"/>
                </a:solidFill>
              </a:rPr>
              <a:t> SP</a:t>
            </a:r>
            <a:r>
              <a:rPr lang="en-US" sz="2400" i="1" baseline="30000" dirty="0">
                <a:solidFill>
                  <a:schemeClr val="tx1"/>
                </a:solidFill>
              </a:rPr>
              <a:t>2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Epitakaduwa</a:t>
            </a:r>
            <a:r>
              <a:rPr lang="en-US" sz="2400" i="1" dirty="0">
                <a:solidFill>
                  <a:schemeClr val="tx1"/>
                </a:solidFill>
              </a:rPr>
              <a:t> C</a:t>
            </a:r>
            <a:r>
              <a:rPr lang="en-US" sz="2400" i="1" baseline="30000" dirty="0">
                <a:solidFill>
                  <a:schemeClr val="tx1"/>
                </a:solidFill>
              </a:rPr>
              <a:t>3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u="sng" dirty="0" err="1">
                <a:solidFill>
                  <a:schemeClr val="tx1"/>
                </a:solidFill>
              </a:rPr>
              <a:t>Ranasinghe</a:t>
            </a:r>
            <a:r>
              <a:rPr lang="en-US" sz="2400" i="1" u="sng" dirty="0">
                <a:solidFill>
                  <a:schemeClr val="tx1"/>
                </a:solidFill>
              </a:rPr>
              <a:t> JMSD</a:t>
            </a:r>
            <a:r>
              <a:rPr lang="en-US" sz="2400" i="1" u="sng" baseline="30000" dirty="0">
                <a:solidFill>
                  <a:schemeClr val="tx1"/>
                </a:solidFill>
              </a:rPr>
              <a:t>4</a:t>
            </a:r>
            <a:r>
              <a:rPr lang="en-US" sz="2400" i="1" dirty="0">
                <a:solidFill>
                  <a:schemeClr val="tx1"/>
                </a:solidFill>
              </a:rPr>
              <a:t>, Ananda SKA</a:t>
            </a:r>
            <a:r>
              <a:rPr lang="en-US" sz="2400" i="1" baseline="30000" dirty="0">
                <a:solidFill>
                  <a:schemeClr val="tx1"/>
                </a:solidFill>
              </a:rPr>
              <a:t>5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Tennakone</a:t>
            </a:r>
            <a:r>
              <a:rPr lang="en-US" sz="2400" i="1" dirty="0">
                <a:solidFill>
                  <a:schemeClr val="tx1"/>
                </a:solidFill>
              </a:rPr>
              <a:t> ADTMSS</a:t>
            </a:r>
            <a:r>
              <a:rPr lang="en-US" sz="2400" i="1" baseline="30000" dirty="0">
                <a:solidFill>
                  <a:schemeClr val="tx1"/>
                </a:solidFill>
              </a:rPr>
              <a:t>6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Kannangara</a:t>
            </a:r>
            <a:r>
              <a:rPr lang="en-US" sz="2400" i="1" dirty="0">
                <a:solidFill>
                  <a:schemeClr val="tx1"/>
                </a:solidFill>
              </a:rPr>
              <a:t> SU</a:t>
            </a:r>
            <a:r>
              <a:rPr lang="en-US" sz="2400" i="1" baseline="30000" dirty="0">
                <a:solidFill>
                  <a:schemeClr val="tx1"/>
                </a:solidFill>
              </a:rPr>
              <a:t>4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Aluthge</a:t>
            </a:r>
            <a:r>
              <a:rPr lang="en-US" sz="2400" i="1" dirty="0">
                <a:solidFill>
                  <a:schemeClr val="tx1"/>
                </a:solidFill>
              </a:rPr>
              <a:t> HP</a:t>
            </a:r>
            <a:r>
              <a:rPr lang="en-US" sz="2400" i="1" baseline="30000" dirty="0">
                <a:solidFill>
                  <a:schemeClr val="tx1"/>
                </a:solidFill>
              </a:rPr>
              <a:t>4</a:t>
            </a:r>
            <a:r>
              <a:rPr lang="en-US" sz="2400" i="1" dirty="0">
                <a:solidFill>
                  <a:schemeClr val="tx1"/>
                </a:solidFill>
              </a:rPr>
              <a:t>,Dharmaratne CS</a:t>
            </a:r>
            <a:r>
              <a:rPr lang="en-US" sz="2400" i="1" baseline="30000" dirty="0">
                <a:solidFill>
                  <a:schemeClr val="tx1"/>
                </a:solidFill>
              </a:rPr>
              <a:t>4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Bulankulame</a:t>
            </a:r>
            <a:r>
              <a:rPr lang="en-US" sz="2400" i="1" dirty="0">
                <a:solidFill>
                  <a:schemeClr val="tx1"/>
                </a:solidFill>
              </a:rPr>
              <a:t> SWKMB</a:t>
            </a:r>
            <a:r>
              <a:rPr lang="en-US" sz="2400" i="1" baseline="30000" dirty="0">
                <a:solidFill>
                  <a:schemeClr val="tx1"/>
                </a:solidFill>
              </a:rPr>
              <a:t>7</a:t>
            </a:r>
            <a:r>
              <a:rPr lang="en-US" sz="2400" i="1" dirty="0">
                <a:solidFill>
                  <a:schemeClr val="tx1"/>
                </a:solidFill>
              </a:rPr>
              <a:t>Herath HMNP</a:t>
            </a:r>
            <a:r>
              <a:rPr lang="en-US" sz="2400" i="1" baseline="30000" dirty="0">
                <a:solidFill>
                  <a:schemeClr val="tx1"/>
                </a:solidFill>
              </a:rPr>
              <a:t>8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Soysa</a:t>
            </a:r>
            <a:r>
              <a:rPr lang="en-US" sz="2400" i="1" dirty="0">
                <a:solidFill>
                  <a:schemeClr val="tx1"/>
                </a:solidFill>
              </a:rPr>
              <a:t> HND</a:t>
            </a:r>
            <a:r>
              <a:rPr lang="en-US" sz="2400" i="1" baseline="30000" dirty="0">
                <a:solidFill>
                  <a:schemeClr val="tx1"/>
                </a:solidFill>
              </a:rPr>
              <a:t>9</a:t>
            </a:r>
            <a:r>
              <a:rPr lang="en-US" sz="2400" i="1" dirty="0">
                <a:solidFill>
                  <a:schemeClr val="tx1"/>
                </a:solidFill>
              </a:rPr>
              <a:t>Fernando SJ</a:t>
            </a:r>
            <a:r>
              <a:rPr lang="en-US" sz="2400" i="1" baseline="30000" dirty="0">
                <a:solidFill>
                  <a:schemeClr val="tx1"/>
                </a:solidFill>
              </a:rPr>
              <a:t>4,</a:t>
            </a:r>
            <a:r>
              <a:rPr lang="en-US" sz="2400" i="1" dirty="0">
                <a:solidFill>
                  <a:schemeClr val="tx1"/>
                </a:solidFill>
              </a:rPr>
              <a:t>Wijesooriya WIN</a:t>
            </a:r>
            <a:r>
              <a:rPr lang="en-US" sz="2400" i="1" baseline="30000" dirty="0">
                <a:solidFill>
                  <a:schemeClr val="tx1"/>
                </a:solidFill>
              </a:rPr>
              <a:t>4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Thangaraja</a:t>
            </a:r>
            <a:r>
              <a:rPr lang="en-US" sz="2400" i="1" dirty="0">
                <a:solidFill>
                  <a:schemeClr val="tx1"/>
                </a:solidFill>
              </a:rPr>
              <a:t> G</a:t>
            </a:r>
            <a:r>
              <a:rPr lang="en-US" sz="2400" i="1" baseline="30000" dirty="0">
                <a:solidFill>
                  <a:schemeClr val="tx1"/>
                </a:solidFill>
              </a:rPr>
              <a:t>4</a:t>
            </a:r>
            <a:r>
              <a:rPr lang="en-US" sz="2400" i="1" dirty="0">
                <a:solidFill>
                  <a:schemeClr val="tx1"/>
                </a:solidFill>
              </a:rPr>
              <a:t>,DevapriyaKD</a:t>
            </a:r>
            <a:r>
              <a:rPr lang="en-US" sz="2400" i="1" baseline="30000" dirty="0">
                <a:solidFill>
                  <a:schemeClr val="tx1"/>
                </a:solidFill>
              </a:rPr>
              <a:t>13</a:t>
            </a:r>
            <a:r>
              <a:rPr lang="en-US" sz="2400" i="1" dirty="0">
                <a:solidFill>
                  <a:schemeClr val="tx1"/>
                </a:solidFill>
              </a:rPr>
              <a:t>,Lathaharan A</a:t>
            </a:r>
            <a:r>
              <a:rPr lang="en-US" sz="2400" i="1" baseline="30000" dirty="0">
                <a:solidFill>
                  <a:schemeClr val="tx1"/>
                </a:solidFill>
              </a:rPr>
              <a:t>12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Ariyarathne</a:t>
            </a:r>
            <a:r>
              <a:rPr lang="en-US" sz="2400" i="1" dirty="0">
                <a:solidFill>
                  <a:schemeClr val="tx1"/>
                </a:solidFill>
              </a:rPr>
              <a:t> N</a:t>
            </a:r>
            <a:r>
              <a:rPr lang="en-US" sz="2400" i="1" baseline="30000" dirty="0">
                <a:solidFill>
                  <a:schemeClr val="tx1"/>
                </a:solidFill>
              </a:rPr>
              <a:t>4</a:t>
            </a:r>
            <a:r>
              <a:rPr lang="en-US" sz="2400" i="1" dirty="0">
                <a:solidFill>
                  <a:schemeClr val="tx1"/>
                </a:solidFill>
              </a:rPr>
              <a:t>,Sagara DCRR</a:t>
            </a:r>
            <a:r>
              <a:rPr lang="en-US" sz="2400" i="1" baseline="30000" dirty="0">
                <a:solidFill>
                  <a:schemeClr val="tx1"/>
                </a:solidFill>
              </a:rPr>
              <a:t>4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Gamage</a:t>
            </a:r>
            <a:r>
              <a:rPr lang="en-US" sz="2400" i="1" dirty="0">
                <a:solidFill>
                  <a:schemeClr val="tx1"/>
                </a:solidFill>
              </a:rPr>
              <a:t> CET</a:t>
            </a:r>
            <a:r>
              <a:rPr lang="en-US" sz="2400" i="1" baseline="30000" dirty="0">
                <a:solidFill>
                  <a:schemeClr val="tx1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	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876800"/>
            <a:ext cx="2286000" cy="19050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787" y="4876800"/>
            <a:ext cx="1532814" cy="1763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b="1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Majority of the post interns who did not undergo the native language training program prior to internship </a:t>
            </a:r>
            <a:r>
              <a:rPr lang="en-US" b="1" u="sng" dirty="0"/>
              <a:t>has low Tamil language competency</a:t>
            </a:r>
            <a:r>
              <a:rPr lang="en-US" b="1" dirty="0"/>
              <a:t> </a:t>
            </a:r>
            <a:r>
              <a:rPr lang="en-US" dirty="0"/>
              <a:t>and it affects the patient management.</a:t>
            </a:r>
          </a:p>
          <a:p>
            <a:pPr algn="just"/>
            <a:r>
              <a:rPr lang="en-US" dirty="0"/>
              <a:t>A </a:t>
            </a:r>
            <a:r>
              <a:rPr lang="en-US" b="1" dirty="0"/>
              <a:t>residential</a:t>
            </a:r>
            <a:r>
              <a:rPr lang="en-US" dirty="0"/>
              <a:t> native language training </a:t>
            </a:r>
            <a:r>
              <a:rPr lang="en-US" dirty="0" err="1"/>
              <a:t>programme</a:t>
            </a:r>
            <a:r>
              <a:rPr lang="en-US" dirty="0"/>
              <a:t> with </a:t>
            </a:r>
            <a:r>
              <a:rPr lang="en-US" b="1" dirty="0"/>
              <a:t>audio-visual course material is preferred by the majority. </a:t>
            </a:r>
          </a:p>
          <a:p>
            <a:pPr algn="just"/>
            <a:endParaRPr lang="en-US" dirty="0"/>
          </a:p>
        </p:txBody>
      </p:sp>
      <p:pic>
        <p:nvPicPr>
          <p:cNvPr id="4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12516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just"/>
            <a:r>
              <a:rPr lang="en-US" dirty="0"/>
              <a:t>A </a:t>
            </a:r>
            <a:r>
              <a:rPr lang="en-US" b="1" dirty="0"/>
              <a:t>comprehensive</a:t>
            </a:r>
            <a:r>
              <a:rPr lang="en-US" dirty="0"/>
              <a:t>, </a:t>
            </a:r>
            <a:r>
              <a:rPr lang="en-US" b="1" dirty="0"/>
              <a:t>well-planned</a:t>
            </a:r>
            <a:r>
              <a:rPr lang="en-US" dirty="0"/>
              <a:t> native language program </a:t>
            </a:r>
            <a:r>
              <a:rPr lang="en-US" b="1" dirty="0"/>
              <a:t>before the commencement of medical internship </a:t>
            </a:r>
            <a:r>
              <a:rPr lang="en-US" dirty="0"/>
              <a:t>would be beneficial for the patient care.</a:t>
            </a:r>
          </a:p>
          <a:p>
            <a:pPr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12516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981200"/>
            <a:ext cx="46105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Thank you</a:t>
            </a:r>
          </a:p>
        </p:txBody>
      </p:sp>
      <p:pic>
        <p:nvPicPr>
          <p:cNvPr id="7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879" y="3657600"/>
            <a:ext cx="2103120" cy="1752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3657600"/>
            <a:ext cx="1390767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 Sri Lanka is a multi-lingual country.</a:t>
            </a:r>
          </a:p>
          <a:p>
            <a:r>
              <a:rPr lang="en-US" sz="2800" dirty="0"/>
              <a:t> Most of the first on-call doctors are Intern House officers</a:t>
            </a:r>
          </a:p>
          <a:p>
            <a:r>
              <a:rPr lang="en-US" sz="2800" dirty="0"/>
              <a:t>70% of the medical diagnosis is based on History</a:t>
            </a:r>
          </a:p>
          <a:p>
            <a:r>
              <a:rPr lang="en-US" sz="2800" dirty="0"/>
              <a:t>Quote from Nelson Mandela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076" name="AutoShape 4" descr="nelson mandela quote in language සඳහා පින්තුර ප්‍රතිඵල"/>
          <p:cNvSpPr>
            <a:spLocks noChangeAspect="1" noChangeArrowheads="1"/>
          </p:cNvSpPr>
          <p:nvPr/>
        </p:nvSpPr>
        <p:spPr bwMode="auto">
          <a:xfrm>
            <a:off x="155575" y="-1371600"/>
            <a:ext cx="559117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nelson mandela quote in language සඳහා පින්තුර ප්‍රතිඵල"/>
          <p:cNvSpPr>
            <a:spLocks noChangeAspect="1" noChangeArrowheads="1"/>
          </p:cNvSpPr>
          <p:nvPr/>
        </p:nvSpPr>
        <p:spPr bwMode="auto">
          <a:xfrm>
            <a:off x="155575" y="-1371600"/>
            <a:ext cx="559117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nelson mandela quote in language සඳහා පින්තුර ප්‍රතිඵල"/>
          <p:cNvSpPr>
            <a:spLocks noChangeAspect="1" noChangeArrowheads="1"/>
          </p:cNvSpPr>
          <p:nvPr/>
        </p:nvSpPr>
        <p:spPr bwMode="auto">
          <a:xfrm>
            <a:off x="155575" y="-1371600"/>
            <a:ext cx="559117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nelson mandela quote in language සඳහා පින්තුර ප්‍රතිඵල"/>
          <p:cNvPicPr>
            <a:picLocks noChangeAspect="1" noChangeArrowheads="1"/>
          </p:cNvPicPr>
          <p:nvPr/>
        </p:nvPicPr>
        <p:blipFill rotWithShape="1">
          <a:blip r:embed="rId2"/>
          <a:srcRect b="6421"/>
          <a:stretch/>
        </p:blipFill>
        <p:spPr bwMode="auto">
          <a:xfrm>
            <a:off x="1981200" y="3786981"/>
            <a:ext cx="5562600" cy="2660333"/>
          </a:xfrm>
          <a:prstGeom prst="rect">
            <a:avLst/>
          </a:prstGeom>
          <a:noFill/>
        </p:spPr>
      </p:pic>
      <p:pic>
        <p:nvPicPr>
          <p:cNvPr id="9" name="Picture 2" descr="E:\bill payments\shri logo  png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12516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334000"/>
          </a:xfrm>
        </p:spPr>
        <p:txBody>
          <a:bodyPr/>
          <a:lstStyle/>
          <a:p>
            <a:pPr algn="just"/>
            <a:r>
              <a:rPr lang="en-US" dirty="0"/>
              <a:t>If you talk to a man in </a:t>
            </a:r>
            <a:r>
              <a:rPr lang="en-US" dirty="0">
                <a:solidFill>
                  <a:srgbClr val="FF0000"/>
                </a:solidFill>
              </a:rPr>
              <a:t>his own language, it goes to his heart.</a:t>
            </a:r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rgbClr val="FF0000"/>
                </a:solidFill>
              </a:rPr>
              <a:t>Doctors should talk to patients’ heart</a:t>
            </a:r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It is </a:t>
            </a:r>
            <a:r>
              <a:rPr lang="en-US" dirty="0">
                <a:solidFill>
                  <a:srgbClr val="FF0000"/>
                </a:solidFill>
              </a:rPr>
              <a:t>essential</a:t>
            </a:r>
            <a:r>
              <a:rPr lang="en-US" dirty="0"/>
              <a:t> that the </a:t>
            </a:r>
            <a:r>
              <a:rPr lang="en-US" dirty="0">
                <a:solidFill>
                  <a:srgbClr val="FF0000"/>
                </a:solidFill>
              </a:rPr>
              <a:t>intern medical officers </a:t>
            </a:r>
            <a:r>
              <a:rPr lang="en-US" dirty="0"/>
              <a:t>communicate effectively </a:t>
            </a:r>
            <a:r>
              <a:rPr lang="ta-IN" dirty="0"/>
              <a:t>in </a:t>
            </a:r>
            <a:r>
              <a:rPr lang="en-US" dirty="0">
                <a:solidFill>
                  <a:srgbClr val="FF0000"/>
                </a:solidFill>
              </a:rPr>
              <a:t>both </a:t>
            </a:r>
            <a:r>
              <a:rPr lang="en-US" dirty="0"/>
              <a:t>Sinhala and Tamil languages. </a:t>
            </a:r>
          </a:p>
          <a:p>
            <a:pPr algn="just"/>
            <a:endParaRPr lang="en-US" dirty="0"/>
          </a:p>
        </p:txBody>
      </p:sp>
      <p:pic>
        <p:nvPicPr>
          <p:cNvPr id="4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12516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/>
              <a:t>To describe the self-perceived level of proficiency</a:t>
            </a:r>
          </a:p>
          <a:p>
            <a:r>
              <a:rPr lang="en-US" dirty="0"/>
              <a:t>To identify the perception </a:t>
            </a:r>
          </a:p>
          <a:p>
            <a:r>
              <a:rPr lang="en-US" dirty="0"/>
              <a:t>To identify the alternative ways in conversing with </a:t>
            </a:r>
            <a:r>
              <a:rPr lang="en-US" dirty="0" smtClean="0"/>
              <a:t>patients due </a:t>
            </a:r>
            <a:r>
              <a:rPr lang="en-US" dirty="0"/>
              <a:t>to lack of proficiency in second language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Among </a:t>
            </a:r>
            <a:r>
              <a:rPr lang="en-US" dirty="0"/>
              <a:t>the group of post intern medical officers</a:t>
            </a:r>
          </a:p>
        </p:txBody>
      </p:sp>
      <p:pic>
        <p:nvPicPr>
          <p:cNvPr id="4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48832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0"/>
            <a:ext cx="8458200" cy="470852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 descriptive</a:t>
            </a:r>
          </a:p>
          <a:p>
            <a:pPr algn="just"/>
            <a:r>
              <a:rPr lang="en-US" dirty="0"/>
              <a:t>Cross sectional study</a:t>
            </a:r>
          </a:p>
          <a:p>
            <a:pPr algn="just"/>
            <a:r>
              <a:rPr lang="en-US" dirty="0"/>
              <a:t>775 Post intern doctors attending the Native Language Training Programme </a:t>
            </a:r>
            <a:r>
              <a:rPr lang="en-US" b="1" dirty="0"/>
              <a:t>after completion of internship. </a:t>
            </a:r>
          </a:p>
          <a:p>
            <a:pPr algn="just"/>
            <a:r>
              <a:rPr lang="en-US" dirty="0"/>
              <a:t>Study period from June 2016 to June 2017.</a:t>
            </a:r>
          </a:p>
          <a:p>
            <a:pPr algn="just"/>
            <a:r>
              <a:rPr lang="en-US" dirty="0"/>
              <a:t>A pre-tested, </a:t>
            </a:r>
            <a:r>
              <a:rPr lang="en-US" b="1" dirty="0"/>
              <a:t>self-administered Google form based online questionnaire was used.</a:t>
            </a:r>
          </a:p>
        </p:txBody>
      </p:sp>
      <p:pic>
        <p:nvPicPr>
          <p:cNvPr id="4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12516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39876"/>
            <a:ext cx="8229600" cy="470852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N- 775 post interns were included. </a:t>
            </a:r>
          </a:p>
          <a:p>
            <a:pPr algn="just"/>
            <a:r>
              <a:rPr lang="en-US" b="1" dirty="0"/>
              <a:t>73.3%- NO training </a:t>
            </a:r>
            <a:r>
              <a:rPr lang="en-US" dirty="0"/>
              <a:t>in Tamil language prior to internship (</a:t>
            </a:r>
            <a:r>
              <a:rPr lang="en-US" b="1" dirty="0"/>
              <a:t>NO </a:t>
            </a:r>
            <a:r>
              <a:rPr lang="en-US" dirty="0"/>
              <a:t>language training before)</a:t>
            </a:r>
          </a:p>
          <a:p>
            <a:pPr algn="just"/>
            <a:r>
              <a:rPr lang="en-US" b="1" dirty="0"/>
              <a:t>59%  - Cannot speak nor understand </a:t>
            </a:r>
            <a:r>
              <a:rPr lang="en-US" dirty="0"/>
              <a:t>Tamil language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12516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036196852"/>
              </p:ext>
            </p:extLst>
          </p:nvPr>
        </p:nvGraphicFramePr>
        <p:xfrm>
          <a:off x="0" y="1219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2629330"/>
              </p:ext>
            </p:extLst>
          </p:nvPr>
        </p:nvGraphicFramePr>
        <p:xfrm>
          <a:off x="6248400" y="2209800"/>
          <a:ext cx="2895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641925124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649583727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r>
                        <a:rPr lang="en-GB" dirty="0" smtClean="0"/>
                        <a:t>Alternative Method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36021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dirty="0" smtClean="0"/>
                        <a:t>Bye stander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91%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781970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dirty="0" smtClean="0"/>
                        <a:t>Sign language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386217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dirty="0" smtClean="0"/>
                        <a:t>Proceed without 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584664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dirty="0" smtClean="0"/>
                        <a:t>Get senior to manage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7678223"/>
                  </a:ext>
                </a:extLst>
              </a:tr>
            </a:tbl>
          </a:graphicData>
        </a:graphic>
      </p:graphicFrame>
      <p:pic>
        <p:nvPicPr>
          <p:cNvPr id="5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52400"/>
            <a:ext cx="1188720" cy="990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180109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 alternative Methods used to communicate with such patients?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87" y="134203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Perception about the course</a:t>
            </a:r>
          </a:p>
        </p:txBody>
      </p:sp>
      <p:pic>
        <p:nvPicPr>
          <p:cNvPr id="5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528458014"/>
              </p:ext>
            </p:extLst>
          </p:nvPr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9516467"/>
              </p:ext>
            </p:extLst>
          </p:nvPr>
        </p:nvGraphicFramePr>
        <p:xfrm>
          <a:off x="4599709" y="2110797"/>
          <a:ext cx="4114800" cy="271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16106221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3099419889"/>
                    </a:ext>
                  </a:extLst>
                </a:gridCol>
              </a:tblGrid>
              <a:tr h="508525">
                <a:tc>
                  <a:txBody>
                    <a:bodyPr/>
                    <a:lstStyle/>
                    <a:p>
                      <a:r>
                        <a:rPr lang="en-GB" dirty="0" smtClean="0"/>
                        <a:t>Course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6335155"/>
                  </a:ext>
                </a:extLst>
              </a:tr>
              <a:tr h="67648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Residential training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84%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8911245"/>
                  </a:ext>
                </a:extLst>
              </a:tr>
              <a:tr h="50852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Distance online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5%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1928579"/>
                  </a:ext>
                </a:extLst>
              </a:tr>
              <a:tr h="50852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Part time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10%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1746998"/>
                  </a:ext>
                </a:extLst>
              </a:tr>
              <a:tr h="50852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Other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1%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675783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12516"/>
            <a:ext cx="797825" cy="917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Perception about the course</a:t>
            </a:r>
          </a:p>
        </p:txBody>
      </p:sp>
      <p:pic>
        <p:nvPicPr>
          <p:cNvPr id="5" name="Picture 2" descr="E:\bill payments\shri logo  png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188720" cy="9906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183132741"/>
              </p:ext>
            </p:extLst>
          </p:nvPr>
        </p:nvGraphicFramePr>
        <p:xfrm>
          <a:off x="0" y="1417638"/>
          <a:ext cx="91440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3877376"/>
              </p:ext>
            </p:extLst>
          </p:nvPr>
        </p:nvGraphicFramePr>
        <p:xfrm>
          <a:off x="4831078" y="2215876"/>
          <a:ext cx="4312922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461">
                  <a:extLst>
                    <a:ext uri="{9D8B030D-6E8A-4147-A177-3AD203B41FA5}">
                      <a16:colId xmlns="" xmlns:a16="http://schemas.microsoft.com/office/drawing/2014/main" val="432883755"/>
                    </a:ext>
                  </a:extLst>
                </a:gridCol>
                <a:gridCol w="2156461">
                  <a:extLst>
                    <a:ext uri="{9D8B030D-6E8A-4147-A177-3AD203B41FA5}">
                      <a16:colId xmlns="" xmlns:a16="http://schemas.microsoft.com/office/drawing/2014/main" val="1510083274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Material preferred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Percentage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654242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Audio visual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48%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084343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Booklets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42%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503619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Web site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7%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202393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CD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3%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984482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12516"/>
            <a:ext cx="797825" cy="91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916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416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Introduction</vt:lpstr>
      <vt:lpstr>Slide 3</vt:lpstr>
      <vt:lpstr>Objective</vt:lpstr>
      <vt:lpstr>Method</vt:lpstr>
      <vt:lpstr>Results</vt:lpstr>
      <vt:lpstr>Slide 7</vt:lpstr>
      <vt:lpstr>Perception about the course</vt:lpstr>
      <vt:lpstr>Perception about the course</vt:lpstr>
      <vt:lpstr>Conclusion</vt:lpstr>
      <vt:lpstr>Conclusion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34</cp:revision>
  <dcterms:created xsi:type="dcterms:W3CDTF">2019-07-22T15:22:38Z</dcterms:created>
  <dcterms:modified xsi:type="dcterms:W3CDTF">2019-08-03T18:44:58Z</dcterms:modified>
</cp:coreProperties>
</file>