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0233600" cy="30175200"/>
  <p:notesSz cx="9144000" cy="6858000"/>
  <p:defaultTextStyle>
    <a:defPPr>
      <a:defRPr lang="en-US"/>
    </a:defPPr>
    <a:lvl1pPr marL="0" algn="l" defTabSz="3379377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1pPr>
    <a:lvl2pPr marL="1689688" algn="l" defTabSz="3379377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2pPr>
    <a:lvl3pPr marL="3379377" algn="l" defTabSz="3379377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3pPr>
    <a:lvl4pPr marL="5069065" algn="l" defTabSz="3379377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4pPr>
    <a:lvl5pPr marL="6758754" algn="l" defTabSz="3379377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5pPr>
    <a:lvl6pPr marL="8448442" algn="l" defTabSz="3379377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6pPr>
    <a:lvl7pPr marL="10138129" algn="l" defTabSz="3379377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7pPr>
    <a:lvl8pPr marL="11827818" algn="l" defTabSz="3379377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8pPr>
    <a:lvl9pPr marL="13517506" algn="l" defTabSz="3379377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7E0000"/>
    <a:srgbClr val="460000"/>
    <a:srgbClr val="5C0000"/>
    <a:srgbClr val="63B2F3"/>
    <a:srgbClr val="3706EA"/>
    <a:srgbClr val="AF1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750" y="138"/>
      </p:cViewPr>
      <p:guideLst>
        <p:guide orient="horz" pos="9504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4938397"/>
            <a:ext cx="34198560" cy="1050544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5848967"/>
            <a:ext cx="30175200" cy="7285353"/>
          </a:xfrm>
        </p:spPr>
        <p:txBody>
          <a:bodyPr/>
          <a:lstStyle>
            <a:lvl1pPr marL="0" indent="0" algn="ctr">
              <a:buNone/>
              <a:defRPr sz="10600"/>
            </a:lvl1pPr>
            <a:lvl2pPr marL="2011534" indent="0" algn="ctr">
              <a:buNone/>
              <a:defRPr sz="8800"/>
            </a:lvl2pPr>
            <a:lvl3pPr marL="4023067" indent="0" algn="ctr">
              <a:buNone/>
              <a:defRPr sz="7900"/>
            </a:lvl3pPr>
            <a:lvl4pPr marL="6034601" indent="0" algn="ctr">
              <a:buNone/>
              <a:defRPr sz="7000"/>
            </a:lvl4pPr>
            <a:lvl5pPr marL="8046135" indent="0" algn="ctr">
              <a:buNone/>
              <a:defRPr sz="7000"/>
            </a:lvl5pPr>
            <a:lvl6pPr marL="10057668" indent="0" algn="ctr">
              <a:buNone/>
              <a:defRPr sz="7000"/>
            </a:lvl6pPr>
            <a:lvl7pPr marL="12069202" indent="0" algn="ctr">
              <a:buNone/>
              <a:defRPr sz="7000"/>
            </a:lvl7pPr>
            <a:lvl8pPr marL="14080736" indent="0" algn="ctr">
              <a:buNone/>
              <a:defRPr sz="7000"/>
            </a:lvl8pPr>
            <a:lvl9pPr marL="16092270" indent="0" algn="ctr">
              <a:buNone/>
              <a:defRPr sz="7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9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3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606550"/>
            <a:ext cx="8675370" cy="25572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606550"/>
            <a:ext cx="25523190" cy="25572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1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0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7522853"/>
            <a:ext cx="34701480" cy="12552043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0193643"/>
            <a:ext cx="34701480" cy="6600823"/>
          </a:xfrm>
        </p:spPr>
        <p:txBody>
          <a:bodyPr/>
          <a:lstStyle>
            <a:lvl1pPr marL="0" indent="0">
              <a:buNone/>
              <a:defRPr sz="10600">
                <a:solidFill>
                  <a:schemeClr val="tx1"/>
                </a:solidFill>
              </a:defRPr>
            </a:lvl1pPr>
            <a:lvl2pPr marL="201153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06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3pPr>
            <a:lvl4pPr marL="603460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 marL="8046135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  <a:lvl6pPr marL="1005766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6pPr>
            <a:lvl7pPr marL="12069202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7pPr>
            <a:lvl8pPr marL="14080736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8pPr>
            <a:lvl9pPr marL="1609227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032750"/>
            <a:ext cx="17099280" cy="19145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032750"/>
            <a:ext cx="17099280" cy="191458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1606556"/>
            <a:ext cx="34701480" cy="58324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7397117"/>
            <a:ext cx="17020696" cy="3625213"/>
          </a:xfrm>
        </p:spPr>
        <p:txBody>
          <a:bodyPr anchor="b"/>
          <a:lstStyle>
            <a:lvl1pPr marL="0" indent="0">
              <a:buNone/>
              <a:defRPr sz="10600" b="1"/>
            </a:lvl1pPr>
            <a:lvl2pPr marL="2011534" indent="0">
              <a:buNone/>
              <a:defRPr sz="8800" b="1"/>
            </a:lvl2pPr>
            <a:lvl3pPr marL="4023067" indent="0">
              <a:buNone/>
              <a:defRPr sz="7900" b="1"/>
            </a:lvl3pPr>
            <a:lvl4pPr marL="6034601" indent="0">
              <a:buNone/>
              <a:defRPr sz="7000" b="1"/>
            </a:lvl4pPr>
            <a:lvl5pPr marL="8046135" indent="0">
              <a:buNone/>
              <a:defRPr sz="7000" b="1"/>
            </a:lvl5pPr>
            <a:lvl6pPr marL="10057668" indent="0">
              <a:buNone/>
              <a:defRPr sz="7000" b="1"/>
            </a:lvl6pPr>
            <a:lvl7pPr marL="12069202" indent="0">
              <a:buNone/>
              <a:defRPr sz="7000" b="1"/>
            </a:lvl7pPr>
            <a:lvl8pPr marL="14080736" indent="0">
              <a:buNone/>
              <a:defRPr sz="7000" b="1"/>
            </a:lvl8pPr>
            <a:lvl9pPr marL="16092270" indent="0">
              <a:buNone/>
              <a:defRPr sz="7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1022330"/>
            <a:ext cx="17020696" cy="1621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7397117"/>
            <a:ext cx="17104521" cy="3625213"/>
          </a:xfrm>
        </p:spPr>
        <p:txBody>
          <a:bodyPr anchor="b"/>
          <a:lstStyle>
            <a:lvl1pPr marL="0" indent="0">
              <a:buNone/>
              <a:defRPr sz="10600" b="1"/>
            </a:lvl1pPr>
            <a:lvl2pPr marL="2011534" indent="0">
              <a:buNone/>
              <a:defRPr sz="8800" b="1"/>
            </a:lvl2pPr>
            <a:lvl3pPr marL="4023067" indent="0">
              <a:buNone/>
              <a:defRPr sz="7900" b="1"/>
            </a:lvl3pPr>
            <a:lvl4pPr marL="6034601" indent="0">
              <a:buNone/>
              <a:defRPr sz="7000" b="1"/>
            </a:lvl4pPr>
            <a:lvl5pPr marL="8046135" indent="0">
              <a:buNone/>
              <a:defRPr sz="7000" b="1"/>
            </a:lvl5pPr>
            <a:lvl6pPr marL="10057668" indent="0">
              <a:buNone/>
              <a:defRPr sz="7000" b="1"/>
            </a:lvl6pPr>
            <a:lvl7pPr marL="12069202" indent="0">
              <a:buNone/>
              <a:defRPr sz="7000" b="1"/>
            </a:lvl7pPr>
            <a:lvl8pPr marL="14080736" indent="0">
              <a:buNone/>
              <a:defRPr sz="7000" b="1"/>
            </a:lvl8pPr>
            <a:lvl9pPr marL="16092270" indent="0">
              <a:buNone/>
              <a:defRPr sz="7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1022330"/>
            <a:ext cx="17104521" cy="1621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3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4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1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011680"/>
            <a:ext cx="12976383" cy="7040880"/>
          </a:xfrm>
        </p:spPr>
        <p:txBody>
          <a:bodyPr anchor="b"/>
          <a:lstStyle>
            <a:lvl1pPr>
              <a:defRPr sz="14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1" y="4344676"/>
            <a:ext cx="20368260" cy="21443950"/>
          </a:xfrm>
        </p:spPr>
        <p:txBody>
          <a:bodyPr/>
          <a:lstStyle>
            <a:lvl1pPr>
              <a:defRPr sz="14100"/>
            </a:lvl1pPr>
            <a:lvl2pPr>
              <a:defRPr sz="12300"/>
            </a:lvl2pPr>
            <a:lvl3pPr>
              <a:defRPr sz="106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052560"/>
            <a:ext cx="12976383" cy="16770987"/>
          </a:xfrm>
        </p:spPr>
        <p:txBody>
          <a:bodyPr/>
          <a:lstStyle>
            <a:lvl1pPr marL="0" indent="0">
              <a:buNone/>
              <a:defRPr sz="7000"/>
            </a:lvl1pPr>
            <a:lvl2pPr marL="2011534" indent="0">
              <a:buNone/>
              <a:defRPr sz="6200"/>
            </a:lvl2pPr>
            <a:lvl3pPr marL="4023067" indent="0">
              <a:buNone/>
              <a:defRPr sz="5300"/>
            </a:lvl3pPr>
            <a:lvl4pPr marL="6034601" indent="0">
              <a:buNone/>
              <a:defRPr sz="4400"/>
            </a:lvl4pPr>
            <a:lvl5pPr marL="8046135" indent="0">
              <a:buNone/>
              <a:defRPr sz="4400"/>
            </a:lvl5pPr>
            <a:lvl6pPr marL="10057668" indent="0">
              <a:buNone/>
              <a:defRPr sz="4400"/>
            </a:lvl6pPr>
            <a:lvl7pPr marL="12069202" indent="0">
              <a:buNone/>
              <a:defRPr sz="4400"/>
            </a:lvl7pPr>
            <a:lvl8pPr marL="14080736" indent="0">
              <a:buNone/>
              <a:defRPr sz="4400"/>
            </a:lvl8pPr>
            <a:lvl9pPr marL="16092270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011680"/>
            <a:ext cx="12976383" cy="7040880"/>
          </a:xfrm>
        </p:spPr>
        <p:txBody>
          <a:bodyPr anchor="b"/>
          <a:lstStyle>
            <a:lvl1pPr>
              <a:defRPr sz="14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1" y="4344676"/>
            <a:ext cx="20368260" cy="21443950"/>
          </a:xfrm>
        </p:spPr>
        <p:txBody>
          <a:bodyPr anchor="t"/>
          <a:lstStyle>
            <a:lvl1pPr marL="0" indent="0">
              <a:buNone/>
              <a:defRPr sz="14100"/>
            </a:lvl1pPr>
            <a:lvl2pPr marL="2011534" indent="0">
              <a:buNone/>
              <a:defRPr sz="12300"/>
            </a:lvl2pPr>
            <a:lvl3pPr marL="4023067" indent="0">
              <a:buNone/>
              <a:defRPr sz="10600"/>
            </a:lvl3pPr>
            <a:lvl4pPr marL="6034601" indent="0">
              <a:buNone/>
              <a:defRPr sz="8800"/>
            </a:lvl4pPr>
            <a:lvl5pPr marL="8046135" indent="0">
              <a:buNone/>
              <a:defRPr sz="8800"/>
            </a:lvl5pPr>
            <a:lvl6pPr marL="10057668" indent="0">
              <a:buNone/>
              <a:defRPr sz="8800"/>
            </a:lvl6pPr>
            <a:lvl7pPr marL="12069202" indent="0">
              <a:buNone/>
              <a:defRPr sz="8800"/>
            </a:lvl7pPr>
            <a:lvl8pPr marL="14080736" indent="0">
              <a:buNone/>
              <a:defRPr sz="8800"/>
            </a:lvl8pPr>
            <a:lvl9pPr marL="16092270" indent="0">
              <a:buNone/>
              <a:defRPr sz="8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052560"/>
            <a:ext cx="12976383" cy="16770987"/>
          </a:xfrm>
        </p:spPr>
        <p:txBody>
          <a:bodyPr/>
          <a:lstStyle>
            <a:lvl1pPr marL="0" indent="0">
              <a:buNone/>
              <a:defRPr sz="7000"/>
            </a:lvl1pPr>
            <a:lvl2pPr marL="2011534" indent="0">
              <a:buNone/>
              <a:defRPr sz="6200"/>
            </a:lvl2pPr>
            <a:lvl3pPr marL="4023067" indent="0">
              <a:buNone/>
              <a:defRPr sz="5300"/>
            </a:lvl3pPr>
            <a:lvl4pPr marL="6034601" indent="0">
              <a:buNone/>
              <a:defRPr sz="4400"/>
            </a:lvl4pPr>
            <a:lvl5pPr marL="8046135" indent="0">
              <a:buNone/>
              <a:defRPr sz="4400"/>
            </a:lvl5pPr>
            <a:lvl6pPr marL="10057668" indent="0">
              <a:buNone/>
              <a:defRPr sz="4400"/>
            </a:lvl6pPr>
            <a:lvl7pPr marL="12069202" indent="0">
              <a:buNone/>
              <a:defRPr sz="4400"/>
            </a:lvl7pPr>
            <a:lvl8pPr marL="14080736" indent="0">
              <a:buNone/>
              <a:defRPr sz="4400"/>
            </a:lvl8pPr>
            <a:lvl9pPr marL="16092270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439BE-1EDC-4C27-B703-B86F1813BB04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7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606556"/>
            <a:ext cx="34701480" cy="5832477"/>
          </a:xfrm>
          <a:prstGeom prst="rect">
            <a:avLst/>
          </a:prstGeom>
        </p:spPr>
        <p:txBody>
          <a:bodyPr vert="horz" lIns="83814" tIns="41907" rIns="83814" bIns="4190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032750"/>
            <a:ext cx="34701480" cy="19145887"/>
          </a:xfrm>
          <a:prstGeom prst="rect">
            <a:avLst/>
          </a:prstGeom>
        </p:spPr>
        <p:txBody>
          <a:bodyPr vert="horz" lIns="83814" tIns="41907" rIns="83814" bIns="419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27967946"/>
            <a:ext cx="9052560" cy="1606550"/>
          </a:xfrm>
          <a:prstGeom prst="rect">
            <a:avLst/>
          </a:prstGeom>
        </p:spPr>
        <p:txBody>
          <a:bodyPr vert="horz" lIns="83814" tIns="41907" rIns="83814" bIns="41907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439BE-1EDC-4C27-B703-B86F1813BB04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27967946"/>
            <a:ext cx="13578840" cy="1606550"/>
          </a:xfrm>
          <a:prstGeom prst="rect">
            <a:avLst/>
          </a:prstGeom>
        </p:spPr>
        <p:txBody>
          <a:bodyPr vert="horz" lIns="83814" tIns="41907" rIns="83814" bIns="41907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27967946"/>
            <a:ext cx="9052560" cy="1606550"/>
          </a:xfrm>
          <a:prstGeom prst="rect">
            <a:avLst/>
          </a:prstGeom>
        </p:spPr>
        <p:txBody>
          <a:bodyPr vert="horz" lIns="83814" tIns="41907" rIns="83814" bIns="41907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214A4-C39E-4B13-BC64-3DABA4CF0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23067" rtl="0" eaLnBrk="1" latinLnBrk="0" hangingPunct="1">
        <a:lnSpc>
          <a:spcPct val="90000"/>
        </a:lnSpc>
        <a:spcBef>
          <a:spcPct val="0"/>
        </a:spcBef>
        <a:buNone/>
        <a:defRPr sz="1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767" indent="-1005767" algn="l" defTabSz="4023067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1pPr>
      <a:lvl2pPr marL="3017301" indent="-1005767" algn="l" defTabSz="4023067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5028834" indent="-1005767" algn="l" defTabSz="4023067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368" indent="-1005767" algn="l" defTabSz="4023067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9051902" indent="-1005767" algn="l" defTabSz="4023067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11063435" indent="-1005767" algn="l" defTabSz="4023067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3074969" indent="-1005767" algn="l" defTabSz="4023067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5086503" indent="-1005767" algn="l" defTabSz="4023067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7098036" indent="-1005767" algn="l" defTabSz="4023067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067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2011534" algn="l" defTabSz="4023067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067" algn="l" defTabSz="4023067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034601" algn="l" defTabSz="4023067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46135" algn="l" defTabSz="4023067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7668" algn="l" defTabSz="4023067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2069202" algn="l" defTabSz="4023067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4080736" algn="l" defTabSz="4023067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6092270" algn="l" defTabSz="4023067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843962" y="692401"/>
            <a:ext cx="38321742" cy="5504298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230047" y="18691101"/>
            <a:ext cx="9031909" cy="76886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058363" y="8488705"/>
            <a:ext cx="25257013" cy="847838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88340" y="18739227"/>
            <a:ext cx="12098672" cy="589844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43961" y="8363602"/>
            <a:ext cx="12266125" cy="860349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93145" y="1012895"/>
            <a:ext cx="1079848" cy="530909"/>
          </a:xfrm>
          <a:prstGeom prst="rect">
            <a:avLst/>
          </a:prstGeom>
          <a:solidFill>
            <a:srgbClr val="002060"/>
          </a:solidFill>
        </p:spPr>
        <p:txBody>
          <a:bodyPr wrap="square" lIns="83814" tIns="41907" rIns="83814" bIns="41907" rtlCol="0">
            <a:spAutoFit/>
          </a:bodyPr>
          <a:lstStyle/>
          <a:p>
            <a:pPr algn="ctr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 014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58363" y="26889015"/>
            <a:ext cx="15202437" cy="1223406"/>
          </a:xfrm>
          <a:prstGeom prst="rect">
            <a:avLst/>
          </a:prstGeom>
          <a:solidFill>
            <a:schemeClr val="bg1">
              <a:lumMod val="75000"/>
              <a:alpha val="64000"/>
            </a:schemeClr>
          </a:solidFill>
        </p:spPr>
        <p:txBody>
          <a:bodyPr wrap="square" lIns="83814" tIns="41907" rIns="83814" bIns="41907" rtlCol="0">
            <a:spAutoFit/>
          </a:bodyPr>
          <a:lstStyle/>
          <a:p>
            <a:r>
              <a:rPr lang="en-US" sz="3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Table: Significance between self-perceived competency in certain clinical skills before and after the training </a:t>
            </a:r>
            <a:r>
              <a:rPr lang="en-US" sz="3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1650" y="1226242"/>
            <a:ext cx="36576000" cy="2793066"/>
          </a:xfrm>
          <a:prstGeom prst="rect">
            <a:avLst/>
          </a:prstGeom>
          <a:noFill/>
        </p:spPr>
        <p:txBody>
          <a:bodyPr wrap="square" lIns="83814" tIns="41907" rIns="83814" bIns="41907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EVALUATING A PRE-INTERN TRAINING PROGRAMME ON ESSENTIAL CLINICAL SKILLS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87711" y="4027694"/>
            <a:ext cx="32874040" cy="915629"/>
          </a:xfrm>
          <a:prstGeom prst="rect">
            <a:avLst/>
          </a:prstGeom>
          <a:noFill/>
        </p:spPr>
        <p:txBody>
          <a:bodyPr wrap="square" lIns="83814" tIns="41907" rIns="83814" bIns="41907" rtlCol="0">
            <a:spAutoFit/>
          </a:bodyPr>
          <a:lstStyle/>
          <a:p>
            <a:pPr algn="ctr"/>
            <a:r>
              <a:rPr lang="en-US" sz="5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Padeniya</a:t>
            </a:r>
            <a:r>
              <a:rPr lang="en-US" sz="5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 S M A </a:t>
            </a:r>
            <a:r>
              <a:rPr lang="en-US" sz="5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5400" baseline="30000" dirty="0">
                <a:solidFill>
                  <a:schemeClr val="bg1"/>
                </a:solidFill>
                <a:ea typeface="Calibri"/>
                <a:cs typeface="Times New Roman"/>
              </a:rPr>
              <a:t>1,2</a:t>
            </a:r>
            <a:r>
              <a:rPr lang="en-US" sz="5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Heenatigala</a:t>
            </a:r>
            <a:r>
              <a:rPr lang="en-US" sz="5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S </a:t>
            </a:r>
            <a:r>
              <a:rPr lang="en-US" sz="5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5400" baseline="30000" dirty="0" smtClean="0">
                <a:solidFill>
                  <a:schemeClr val="bg1"/>
                </a:solidFill>
              </a:rPr>
              <a:t>1,3</a:t>
            </a:r>
            <a:r>
              <a:rPr lang="en-US" sz="5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Pieris</a:t>
            </a:r>
            <a:r>
              <a:rPr lang="en-US" sz="5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V </a:t>
            </a:r>
            <a:r>
              <a:rPr lang="en-US" sz="5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400" baseline="30000" dirty="0" smtClean="0">
                <a:solidFill>
                  <a:schemeClr val="bg1"/>
                </a:solidFill>
              </a:rPr>
              <a:t>1,3</a:t>
            </a:r>
            <a:r>
              <a:rPr lang="en-US" sz="5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Epitakaduwa</a:t>
            </a:r>
            <a:r>
              <a:rPr lang="en-US" sz="5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en-US" sz="5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5400" baseline="30000" dirty="0" smtClean="0">
                <a:solidFill>
                  <a:schemeClr val="bg1"/>
                </a:solidFill>
              </a:rPr>
              <a:t>1</a:t>
            </a:r>
            <a:r>
              <a:rPr lang="en-US" sz="5000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Ranasinghe</a:t>
            </a:r>
            <a:r>
              <a:rPr lang="en-US" sz="5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5400" baseline="30000" dirty="0" smtClean="0">
                <a:solidFill>
                  <a:schemeClr val="bg1"/>
                </a:solidFill>
              </a:rPr>
              <a:t>1</a:t>
            </a:r>
            <a:endParaRPr lang="en-US" sz="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71650" y="5153252"/>
            <a:ext cx="36576000" cy="1238795"/>
          </a:xfrm>
          <a:prstGeom prst="rect">
            <a:avLst/>
          </a:prstGeom>
          <a:noFill/>
        </p:spPr>
        <p:txBody>
          <a:bodyPr wrap="square" lIns="83814" tIns="41907" rIns="83814" bIns="41907" rtlCol="0">
            <a:spAutoFit/>
          </a:bodyPr>
          <a:lstStyle/>
          <a:p>
            <a:pPr algn="ctr"/>
            <a:r>
              <a:rPr lang="en-US" sz="4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Society for Health Research and Innovation (</a:t>
            </a:r>
            <a:r>
              <a:rPr lang="en-US" sz="4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SHRI), </a:t>
            </a:r>
            <a:r>
              <a:rPr lang="en-US" sz="4200" i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Lady Ridgeway Hospital,  </a:t>
            </a:r>
            <a:r>
              <a:rPr lang="en-US" sz="42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</a:t>
            </a:r>
            <a:r>
              <a:rPr lang="en-US" sz="4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Medicine, University of Colombo, Sri </a:t>
            </a:r>
            <a:r>
              <a:rPr lang="en-US" sz="42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Lanka</a:t>
            </a:r>
            <a:endParaRPr lang="en-US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500" baseline="30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3961" y="7540424"/>
            <a:ext cx="12299316" cy="931018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83814" tIns="41907" rIns="83814" bIns="41907" rtlCol="0">
            <a:spAutoFit/>
          </a:bodyPr>
          <a:lstStyle/>
          <a:p>
            <a:pPr algn="ctr"/>
            <a:r>
              <a:rPr lang="en-US" sz="5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and objectives</a:t>
            </a:r>
            <a:endParaRPr lang="en-US" sz="5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7392" y="17854331"/>
            <a:ext cx="12175885" cy="933021"/>
          </a:xfrm>
          <a:prstGeom prst="rect">
            <a:avLst/>
          </a:prstGeom>
          <a:solidFill>
            <a:srgbClr val="002060"/>
          </a:solidFill>
        </p:spPr>
        <p:txBody>
          <a:bodyPr wrap="square" lIns="83814" tIns="41907" rIns="83814" bIns="41907" rtlCol="0">
            <a:spAutoFit/>
          </a:bodyPr>
          <a:lstStyle/>
          <a:p>
            <a:pPr algn="ctr"/>
            <a:r>
              <a:rPr lang="en-US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90390" y="9100923"/>
            <a:ext cx="11345962" cy="7009605"/>
          </a:xfrm>
          <a:prstGeom prst="rect">
            <a:avLst/>
          </a:prstGeom>
          <a:noFill/>
        </p:spPr>
        <p:txBody>
          <a:bodyPr wrap="square" lIns="83814" tIns="41907" rIns="83814" bIns="41907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Internship is the bridging stone for medical graduates to become medical professionals. In Sri Lankan there is a delay of nearly one year from completion of the medical degree to the commencement of internship, not the ideal. The aim of this study was to ascertain the effectiveness of a training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designed to revise the essential clinical skills of pre-intern medical officers in Sri Lanka.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34768" y="19251464"/>
            <a:ext cx="11586592" cy="4701281"/>
          </a:xfrm>
          <a:prstGeom prst="rect">
            <a:avLst/>
          </a:prstGeom>
          <a:noFill/>
        </p:spPr>
        <p:txBody>
          <a:bodyPr wrap="square" lIns="83814" tIns="41907" rIns="83814" bIns="41907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 descriptive study was done among pre-intern medical officers in Sri Lanka in collaboration with a 5 day clinical skills training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in October, 2014. The data was extracted from a pre and post assessment online data form.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534148" y="9128928"/>
            <a:ext cx="24535304" cy="7009605"/>
          </a:xfrm>
          <a:prstGeom prst="rect">
            <a:avLst/>
          </a:prstGeom>
          <a:noFill/>
        </p:spPr>
        <p:txBody>
          <a:bodyPr wrap="square" lIns="83814" tIns="41907" rIns="83814" bIns="41907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 total of 1089 pre-interns were included in the study. Out of the clinical skills they were trained, there was a significant improvement (p&lt;0.05) on the self-perceived competency in suturing, nasogastric tube insertion, catheterization, monitoring with Glasgow coma scale,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cannulation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infusion pump setup, blood and blood products transfusion, removal of intercostal tube, giving injections, lumbar puncture, airway maneuvers, intubation, cardio-pulmonary resuscitation, defibrillation, arterial puncture, wound dressing, suture removal, bandaging, nebulization and connecting to an ECG monitor. There was no significant difference (p&gt;0.05) in self-perceived competency on few procedures including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venepuncture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glucometer use, pleural and peritoneal tap.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198516" y="17737891"/>
            <a:ext cx="9067582" cy="953210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83814" tIns="41907" rIns="83814" bIns="41907" rtlCol="0">
            <a:spAutoFit/>
          </a:bodyPr>
          <a:lstStyle/>
          <a:p>
            <a:pPr algn="ctr"/>
            <a:r>
              <a:rPr lang="en-US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647524" y="19251464"/>
            <a:ext cx="8196953" cy="6240164"/>
          </a:xfrm>
          <a:prstGeom prst="rect">
            <a:avLst/>
          </a:prstGeom>
          <a:noFill/>
        </p:spPr>
        <p:txBody>
          <a:bodyPr wrap="square" lIns="83814" tIns="41907" rIns="83814" bIns="41907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Pre-intern medical officers self-perceived competency on many essential clinical skills improved following a training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It is important to promote and sustain pre-intern training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in order to improve patient care by junior doctors.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4029414" y="7540424"/>
            <a:ext cx="25285962" cy="931018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83814" tIns="41907" rIns="83814" bIns="41907" rtlCol="0">
            <a:spAutoFit/>
          </a:bodyPr>
          <a:lstStyle/>
          <a:p>
            <a:pPr algn="ctr"/>
            <a:r>
              <a:rPr lang="en-US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85156" y="26379751"/>
            <a:ext cx="5974716" cy="2724529"/>
            <a:chOff x="32364141" y="25899559"/>
            <a:chExt cx="6850206" cy="312376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64141" y="25956709"/>
              <a:ext cx="3446377" cy="3066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 descr="https://pbs.twimg.com/profile_images/448027755657981952/JjvOOXxx_400x400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43897" y="25899559"/>
              <a:ext cx="2970450" cy="2970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994829"/>
              </p:ext>
            </p:extLst>
          </p:nvPr>
        </p:nvGraphicFramePr>
        <p:xfrm>
          <a:off x="14058363" y="17854331"/>
          <a:ext cx="15058057" cy="861835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936548"/>
                <a:gridCol w="10121509"/>
              </a:tblGrid>
              <a:tr h="980211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Significance</a:t>
                      </a:r>
                      <a:endParaRPr lang="en-US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Clinical skill</a:t>
                      </a:r>
                      <a:endParaRPr lang="en-US" sz="4400" dirty="0"/>
                    </a:p>
                  </a:txBody>
                  <a:tcPr/>
                </a:tc>
              </a:tr>
              <a:tr h="566175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p&lt;0.05</a:t>
                      </a:r>
                      <a:endParaRPr lang="en-US" sz="4400" b="1" dirty="0"/>
                    </a:p>
                  </a:txBody>
                  <a:tcPr>
                    <a:solidFill>
                      <a:srgbClr val="002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800" dirty="0" smtClean="0"/>
                        <a:t>Suturing, Nasogastric tube insertion, Catheterization, Monitoring with Glasgow coma scale, </a:t>
                      </a:r>
                      <a:r>
                        <a:rPr lang="en-US" sz="3800" dirty="0" err="1" smtClean="0"/>
                        <a:t>Cannulation</a:t>
                      </a:r>
                      <a:r>
                        <a:rPr lang="en-US" sz="3800" dirty="0" smtClean="0"/>
                        <a:t>, Infusion pump setup, Blood and blood products transfusion, Removal of intercostal tube, Giving injections, Lumbar puncture, Airway maneuvers, Intubation, Cardio-pulmonary resuscitation, Defibrillation, Arterial puncture, Wound dressing, Suture removal, Bandaging, Nebulization Connecting to an ECG monitor.</a:t>
                      </a:r>
                      <a:endParaRPr lang="en-US" sz="3800" dirty="0"/>
                    </a:p>
                  </a:txBody>
                  <a:tcPr>
                    <a:solidFill>
                      <a:srgbClr val="002060">
                        <a:alpha val="20000"/>
                      </a:srgbClr>
                    </a:solidFill>
                  </a:tcPr>
                </a:tc>
              </a:tr>
              <a:tr h="17555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p&gt;0.05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800" dirty="0" err="1" smtClean="0"/>
                        <a:t>Venepuncture</a:t>
                      </a:r>
                      <a:r>
                        <a:rPr lang="en-US" sz="3800" dirty="0" smtClean="0"/>
                        <a:t>,</a:t>
                      </a:r>
                      <a:r>
                        <a:rPr lang="en-US" sz="3800" baseline="0" dirty="0" smtClean="0"/>
                        <a:t> </a:t>
                      </a:r>
                      <a:r>
                        <a:rPr lang="en-US" sz="3800" dirty="0" smtClean="0"/>
                        <a:t>Glucometer use,</a:t>
                      </a:r>
                      <a:r>
                        <a:rPr lang="en-US" sz="3800" baseline="0" dirty="0" smtClean="0"/>
                        <a:t> </a:t>
                      </a:r>
                      <a:r>
                        <a:rPr lang="en-US" sz="3800" dirty="0" smtClean="0"/>
                        <a:t>Pleural</a:t>
                      </a:r>
                      <a:r>
                        <a:rPr lang="en-US" sz="3800" baseline="0" dirty="0" smtClean="0"/>
                        <a:t> tap, P</a:t>
                      </a:r>
                      <a:r>
                        <a:rPr lang="en-US" sz="3800" dirty="0" smtClean="0"/>
                        <a:t>eritoneal tap</a:t>
                      </a:r>
                      <a:endParaRPr lang="en-US" sz="3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428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Chaya</dc:creator>
  <cp:lastModifiedBy>Intel</cp:lastModifiedBy>
  <cp:revision>34</cp:revision>
  <dcterms:created xsi:type="dcterms:W3CDTF">2015-07-17T09:21:42Z</dcterms:created>
  <dcterms:modified xsi:type="dcterms:W3CDTF">2016-07-16T13:24:41Z</dcterms:modified>
</cp:coreProperties>
</file>